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 showSpecialPlsOnTitleSld="0">
  <p:sldMasterIdLst>
    <p:sldMasterId id="214748365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</p:sldIdLst>
  <p:sldSz cy="6858000" cx="9144000"/>
  <p:notesSz cx="9144000" cy="6858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2857500" y="514350"/>
            <a:ext cx="34290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6513513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" name="Google Shape;65;p1:notes"/>
          <p:cNvSpPr/>
          <p:nvPr>
            <p:ph idx="2" type="sldImg"/>
          </p:nvPr>
        </p:nvSpPr>
        <p:spPr>
          <a:xfrm>
            <a:off x="2857500" y="514350"/>
            <a:ext cx="34290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9" name="Google Shape;139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Liming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1:notes"/>
          <p:cNvSpPr/>
          <p:nvPr>
            <p:ph idx="2" type="sldImg"/>
          </p:nvPr>
        </p:nvSpPr>
        <p:spPr>
          <a:xfrm>
            <a:off x="2857500" y="514350"/>
            <a:ext cx="34290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7" name="Google Shape;147;p11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rPr lang="en-US"/>
              <a:t>Medini</a:t>
            </a:r>
            <a:endParaRPr/>
          </a:p>
        </p:txBody>
      </p:sp>
      <p:sp>
        <p:nvSpPr>
          <p:cNvPr id="148" name="Google Shape;148;p11:notes"/>
          <p:cNvSpPr txBox="1"/>
          <p:nvPr>
            <p:ph idx="12" type="sldNum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2:notes"/>
          <p:cNvSpPr/>
          <p:nvPr>
            <p:ph idx="2" type="sldImg"/>
          </p:nvPr>
        </p:nvSpPr>
        <p:spPr>
          <a:xfrm>
            <a:off x="2857500" y="514350"/>
            <a:ext cx="34290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5" name="Google Shape;155;p12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rPr lang="en-US"/>
              <a:t>Medini</a:t>
            </a:r>
            <a:endParaRPr/>
          </a:p>
        </p:txBody>
      </p:sp>
      <p:sp>
        <p:nvSpPr>
          <p:cNvPr id="156" name="Google Shape;156;p12:notes"/>
          <p:cNvSpPr txBox="1"/>
          <p:nvPr>
            <p:ph idx="12" type="sldNum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57d94fd35e_0_11:notes"/>
          <p:cNvSpPr/>
          <p:nvPr>
            <p:ph idx="2" type="sldImg"/>
          </p:nvPr>
        </p:nvSpPr>
        <p:spPr>
          <a:xfrm>
            <a:off x="2857500" y="514350"/>
            <a:ext cx="3429000" cy="2571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3" name="Google Shape;163;g57d94fd35e_0_11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rPr lang="en-US"/>
              <a:t>Medini</a:t>
            </a:r>
            <a:endParaRPr/>
          </a:p>
        </p:txBody>
      </p:sp>
      <p:sp>
        <p:nvSpPr>
          <p:cNvPr id="164" name="Google Shape;164;g57d94fd35e_0_11:notes"/>
          <p:cNvSpPr txBox="1"/>
          <p:nvPr>
            <p:ph idx="12" type="sldNum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3:notes"/>
          <p:cNvSpPr/>
          <p:nvPr>
            <p:ph idx="2" type="sldImg"/>
          </p:nvPr>
        </p:nvSpPr>
        <p:spPr>
          <a:xfrm>
            <a:off x="2857500" y="514350"/>
            <a:ext cx="34290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1" name="Google Shape;171;p13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rPr lang="en-US"/>
              <a:t>Medini</a:t>
            </a:r>
            <a:endParaRPr/>
          </a:p>
        </p:txBody>
      </p:sp>
      <p:sp>
        <p:nvSpPr>
          <p:cNvPr id="172" name="Google Shape;172;p13:notes"/>
          <p:cNvSpPr txBox="1"/>
          <p:nvPr>
            <p:ph idx="12" type="sldNum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4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rPr lang="en-US"/>
              <a:t>Anushka</a:t>
            </a:r>
            <a:endParaRPr/>
          </a:p>
        </p:txBody>
      </p:sp>
      <p:sp>
        <p:nvSpPr>
          <p:cNvPr id="216" name="Google Shape;216;p14:notes"/>
          <p:cNvSpPr/>
          <p:nvPr>
            <p:ph idx="2" type="sldImg"/>
          </p:nvPr>
        </p:nvSpPr>
        <p:spPr>
          <a:xfrm>
            <a:off x="2857500" y="514350"/>
            <a:ext cx="34290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5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rPr lang="en-US"/>
              <a:t>Anushka</a:t>
            </a:r>
            <a:endParaRPr/>
          </a:p>
        </p:txBody>
      </p:sp>
      <p:sp>
        <p:nvSpPr>
          <p:cNvPr id="223" name="Google Shape;223;p15:notes"/>
          <p:cNvSpPr/>
          <p:nvPr>
            <p:ph idx="2" type="sldImg"/>
          </p:nvPr>
        </p:nvSpPr>
        <p:spPr>
          <a:xfrm>
            <a:off x="2857500" y="514350"/>
            <a:ext cx="34290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6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rPr lang="en-US"/>
              <a:t>Anushka</a:t>
            </a:r>
            <a:endParaRPr/>
          </a:p>
        </p:txBody>
      </p:sp>
      <p:sp>
        <p:nvSpPr>
          <p:cNvPr id="233" name="Google Shape;233;p16:notes"/>
          <p:cNvSpPr/>
          <p:nvPr>
            <p:ph idx="2" type="sldImg"/>
          </p:nvPr>
        </p:nvSpPr>
        <p:spPr>
          <a:xfrm>
            <a:off x="2857500" y="514350"/>
            <a:ext cx="34290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7:notes"/>
          <p:cNvSpPr/>
          <p:nvPr>
            <p:ph idx="2" type="sldImg"/>
          </p:nvPr>
        </p:nvSpPr>
        <p:spPr>
          <a:xfrm>
            <a:off x="2857500" y="514350"/>
            <a:ext cx="34290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3" name="Google Shape;243;p17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Anushka</a:t>
            </a:r>
            <a:endParaRPr/>
          </a:p>
        </p:txBody>
      </p:sp>
      <p:sp>
        <p:nvSpPr>
          <p:cNvPr id="244" name="Google Shape;244;p17:notes"/>
          <p:cNvSpPr txBox="1"/>
          <p:nvPr>
            <p:ph idx="12" type="sldNum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8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rPr lang="en-US"/>
              <a:t>Anushka</a:t>
            </a:r>
            <a:endParaRPr/>
          </a:p>
        </p:txBody>
      </p:sp>
      <p:sp>
        <p:nvSpPr>
          <p:cNvPr id="251" name="Google Shape;251;p18:notes"/>
          <p:cNvSpPr/>
          <p:nvPr>
            <p:ph idx="2" type="sldImg"/>
          </p:nvPr>
        </p:nvSpPr>
        <p:spPr>
          <a:xfrm>
            <a:off x="2857500" y="514350"/>
            <a:ext cx="34290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:notes"/>
          <p:cNvSpPr/>
          <p:nvPr>
            <p:ph idx="2" type="sldImg"/>
          </p:nvPr>
        </p:nvSpPr>
        <p:spPr>
          <a:xfrm>
            <a:off x="2857500" y="514350"/>
            <a:ext cx="34290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" name="Google Shape;72;p2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rPr lang="en-US"/>
              <a:t>medini</a:t>
            </a:r>
            <a:endParaRPr/>
          </a:p>
        </p:txBody>
      </p:sp>
      <p:sp>
        <p:nvSpPr>
          <p:cNvPr id="73" name="Google Shape;73;p2:notes"/>
          <p:cNvSpPr txBox="1"/>
          <p:nvPr>
            <p:ph idx="12" type="sldNum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9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rPr lang="en-US"/>
              <a:t>Anushka</a:t>
            </a:r>
            <a:endParaRPr/>
          </a:p>
        </p:txBody>
      </p:sp>
      <p:sp>
        <p:nvSpPr>
          <p:cNvPr id="261" name="Google Shape;261;p19:notes"/>
          <p:cNvSpPr/>
          <p:nvPr>
            <p:ph idx="2" type="sldImg"/>
          </p:nvPr>
        </p:nvSpPr>
        <p:spPr>
          <a:xfrm>
            <a:off x="2857500" y="514350"/>
            <a:ext cx="34290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0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1" name="Google Shape;271;p20:notes"/>
          <p:cNvSpPr/>
          <p:nvPr>
            <p:ph idx="2" type="sldImg"/>
          </p:nvPr>
        </p:nvSpPr>
        <p:spPr>
          <a:xfrm>
            <a:off x="2857500" y="514350"/>
            <a:ext cx="34290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21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rPr lang="en-US"/>
              <a:t>Anushka</a:t>
            </a:r>
            <a:endParaRPr/>
          </a:p>
        </p:txBody>
      </p:sp>
      <p:sp>
        <p:nvSpPr>
          <p:cNvPr id="284" name="Google Shape;284;p21:notes"/>
          <p:cNvSpPr/>
          <p:nvPr>
            <p:ph idx="2" type="sldImg"/>
          </p:nvPr>
        </p:nvSpPr>
        <p:spPr>
          <a:xfrm>
            <a:off x="2857500" y="514350"/>
            <a:ext cx="34290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57d94fd35e_0_20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rPr lang="en-US"/>
              <a:t>Medini</a:t>
            </a:r>
            <a:endParaRPr/>
          </a:p>
        </p:txBody>
      </p:sp>
      <p:sp>
        <p:nvSpPr>
          <p:cNvPr id="294" name="Google Shape;294;g57d94fd35e_0_20:notes"/>
          <p:cNvSpPr/>
          <p:nvPr>
            <p:ph idx="2" type="sldImg"/>
          </p:nvPr>
        </p:nvSpPr>
        <p:spPr>
          <a:xfrm>
            <a:off x="2857500" y="514350"/>
            <a:ext cx="3429000" cy="2571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22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rPr lang="en-US"/>
              <a:t>Medini</a:t>
            </a:r>
            <a:endParaRPr/>
          </a:p>
        </p:txBody>
      </p:sp>
      <p:sp>
        <p:nvSpPr>
          <p:cNvPr id="301" name="Google Shape;301;p22:notes"/>
          <p:cNvSpPr/>
          <p:nvPr>
            <p:ph idx="2" type="sldImg"/>
          </p:nvPr>
        </p:nvSpPr>
        <p:spPr>
          <a:xfrm>
            <a:off x="2857500" y="514350"/>
            <a:ext cx="34290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57d94fd35e_0_27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rPr lang="en-US"/>
              <a:t>Medini</a:t>
            </a:r>
            <a:endParaRPr/>
          </a:p>
        </p:txBody>
      </p:sp>
      <p:sp>
        <p:nvSpPr>
          <p:cNvPr id="308" name="Google Shape;308;g57d94fd35e_0_27:notes"/>
          <p:cNvSpPr/>
          <p:nvPr>
            <p:ph idx="2" type="sldImg"/>
          </p:nvPr>
        </p:nvSpPr>
        <p:spPr>
          <a:xfrm>
            <a:off x="2857500" y="514350"/>
            <a:ext cx="3429000" cy="2571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57d94fd35e_0_36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rPr lang="en-US"/>
              <a:t>Medini</a:t>
            </a:r>
            <a:endParaRPr/>
          </a:p>
        </p:txBody>
      </p:sp>
      <p:sp>
        <p:nvSpPr>
          <p:cNvPr id="316" name="Google Shape;316;g57d94fd35e_0_36:notes"/>
          <p:cNvSpPr/>
          <p:nvPr>
            <p:ph idx="2" type="sldImg"/>
          </p:nvPr>
        </p:nvSpPr>
        <p:spPr>
          <a:xfrm>
            <a:off x="2857500" y="514350"/>
            <a:ext cx="3429000" cy="2571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23:notes"/>
          <p:cNvSpPr/>
          <p:nvPr>
            <p:ph idx="2" type="sldImg"/>
          </p:nvPr>
        </p:nvSpPr>
        <p:spPr>
          <a:xfrm>
            <a:off x="2857500" y="514350"/>
            <a:ext cx="34290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3" name="Google Shape;323;p23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rPr lang="en-US"/>
              <a:t>Medini</a:t>
            </a:r>
            <a:endParaRPr/>
          </a:p>
        </p:txBody>
      </p:sp>
      <p:sp>
        <p:nvSpPr>
          <p:cNvPr id="324" name="Google Shape;324;p23:notes"/>
          <p:cNvSpPr txBox="1"/>
          <p:nvPr>
            <p:ph idx="12" type="sldNum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24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1" name="Google Shape;331;p24:notes"/>
          <p:cNvSpPr/>
          <p:nvPr>
            <p:ph idx="2" type="sldImg"/>
          </p:nvPr>
        </p:nvSpPr>
        <p:spPr>
          <a:xfrm>
            <a:off x="2857500" y="514350"/>
            <a:ext cx="34290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rPr lang="en-US"/>
              <a:t>anushka</a:t>
            </a:r>
            <a:endParaRPr/>
          </a:p>
        </p:txBody>
      </p:sp>
      <p:sp>
        <p:nvSpPr>
          <p:cNvPr id="80" name="Google Shape;80;p3:notes"/>
          <p:cNvSpPr/>
          <p:nvPr>
            <p:ph idx="2" type="sldImg"/>
          </p:nvPr>
        </p:nvSpPr>
        <p:spPr>
          <a:xfrm>
            <a:off x="2857500" y="514350"/>
            <a:ext cx="34290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4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rPr lang="en-US"/>
              <a:t>anushka</a:t>
            </a:r>
            <a:endParaRPr/>
          </a:p>
        </p:txBody>
      </p:sp>
      <p:sp>
        <p:nvSpPr>
          <p:cNvPr id="87" name="Google Shape;87;p4:notes"/>
          <p:cNvSpPr/>
          <p:nvPr>
            <p:ph idx="2" type="sldImg"/>
          </p:nvPr>
        </p:nvSpPr>
        <p:spPr>
          <a:xfrm>
            <a:off x="2857500" y="514350"/>
            <a:ext cx="34290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5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rPr lang="en-US"/>
              <a:t>Liming</a:t>
            </a:r>
            <a:endParaRPr/>
          </a:p>
        </p:txBody>
      </p:sp>
      <p:sp>
        <p:nvSpPr>
          <p:cNvPr id="95" name="Google Shape;95;p5:notes"/>
          <p:cNvSpPr/>
          <p:nvPr>
            <p:ph idx="2" type="sldImg"/>
          </p:nvPr>
        </p:nvSpPr>
        <p:spPr>
          <a:xfrm>
            <a:off x="2857500" y="514350"/>
            <a:ext cx="34290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6:notes"/>
          <p:cNvSpPr/>
          <p:nvPr>
            <p:ph idx="2" type="sldImg"/>
          </p:nvPr>
        </p:nvSpPr>
        <p:spPr>
          <a:xfrm>
            <a:off x="2857500" y="514350"/>
            <a:ext cx="34290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8" name="Google Shape;108;p6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rPr lang="en-US"/>
              <a:t>Liming</a:t>
            </a:r>
            <a:endParaRPr/>
          </a:p>
        </p:txBody>
      </p:sp>
      <p:sp>
        <p:nvSpPr>
          <p:cNvPr id="109" name="Google Shape;109;p6:notes"/>
          <p:cNvSpPr txBox="1"/>
          <p:nvPr>
            <p:ph idx="12" type="sldNum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7:notes"/>
          <p:cNvSpPr/>
          <p:nvPr>
            <p:ph idx="2" type="sldImg"/>
          </p:nvPr>
        </p:nvSpPr>
        <p:spPr>
          <a:xfrm>
            <a:off x="2857500" y="514350"/>
            <a:ext cx="34290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7" name="Google Shape;117;p7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rPr lang="en-US"/>
              <a:t>Liming</a:t>
            </a:r>
            <a:endParaRPr/>
          </a:p>
        </p:txBody>
      </p:sp>
      <p:sp>
        <p:nvSpPr>
          <p:cNvPr id="118" name="Google Shape;118;p7:notes"/>
          <p:cNvSpPr txBox="1"/>
          <p:nvPr>
            <p:ph idx="12" type="sldNum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5" name="Google Shape;125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Liming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2" name="Google Shape;132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6_Custom Layout">
  <p:cSld name="6_Custom Layou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2"/>
          <p:cNvSpPr txBox="1"/>
          <p:nvPr>
            <p:ph type="title"/>
          </p:nvPr>
        </p:nvSpPr>
        <p:spPr>
          <a:xfrm>
            <a:off x="1098770" y="2234918"/>
            <a:ext cx="7858037" cy="17790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" type="body"/>
          </p:nvPr>
        </p:nvSpPr>
        <p:spPr>
          <a:xfrm>
            <a:off x="1098772" y="4127675"/>
            <a:ext cx="7858035" cy="7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ts val="1800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75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675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675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675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675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675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675"/>
              <a:buNone/>
              <a:defRPr sz="900"/>
            </a:lvl9pPr>
          </a:lstStyle>
          <a:p/>
        </p:txBody>
      </p:sp>
      <p:sp>
        <p:nvSpPr>
          <p:cNvPr id="19" name="Google Shape;19;p2"/>
          <p:cNvSpPr txBox="1"/>
          <p:nvPr>
            <p:ph idx="12" type="sldNum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>
  <p:cSld name="Comparison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idx="1" type="body"/>
          </p:nvPr>
        </p:nvSpPr>
        <p:spPr>
          <a:xfrm>
            <a:off x="327869" y="3445123"/>
            <a:ext cx="3657600" cy="30243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14325" lvl="0" marL="45720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ts val="1350"/>
              <a:buChar char="■"/>
              <a:defRPr sz="1800">
                <a:latin typeface="Cambria"/>
                <a:ea typeface="Cambria"/>
                <a:cs typeface="Cambria"/>
                <a:sym typeface="Cambria"/>
              </a:defRPr>
            </a:lvl1pPr>
            <a:lvl2pPr indent="-314325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50"/>
              <a:buChar char="■"/>
              <a:defRPr sz="1800">
                <a:latin typeface="Cambria"/>
                <a:ea typeface="Cambria"/>
                <a:cs typeface="Cambria"/>
                <a:sym typeface="Cambria"/>
              </a:defRPr>
            </a:lvl2pPr>
            <a:lvl3pPr indent="-314325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50"/>
              <a:buChar char="■"/>
              <a:defRPr sz="1800">
                <a:latin typeface="Cambria"/>
                <a:ea typeface="Cambria"/>
                <a:cs typeface="Cambria"/>
                <a:sym typeface="Cambria"/>
              </a:defRPr>
            </a:lvl3pPr>
            <a:lvl4pPr indent="-314325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50"/>
              <a:buChar char="■"/>
              <a:defRPr sz="1800">
                <a:latin typeface="Cambria"/>
                <a:ea typeface="Cambria"/>
                <a:cs typeface="Cambria"/>
                <a:sym typeface="Cambria"/>
              </a:defRPr>
            </a:lvl4pPr>
            <a:lvl5pPr indent="-314325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50"/>
              <a:buChar char="■"/>
              <a:defRPr sz="1800">
                <a:latin typeface="Cambria"/>
                <a:ea typeface="Cambria"/>
                <a:cs typeface="Cambria"/>
                <a:sym typeface="Cambria"/>
              </a:defRPr>
            </a:lvl5pPr>
            <a:lvl6pPr indent="-3048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200"/>
              <a:buChar char="■"/>
              <a:defRPr sz="1600"/>
            </a:lvl6pPr>
            <a:lvl7pPr indent="-3048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200"/>
              <a:buChar char="■"/>
              <a:defRPr sz="1600"/>
            </a:lvl7pPr>
            <a:lvl8pPr indent="-3048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200"/>
              <a:buChar char="■"/>
              <a:defRPr sz="1600"/>
            </a:lvl8pPr>
            <a:lvl9pPr indent="-3048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/>
        </p:txBody>
      </p:sp>
      <p:sp>
        <p:nvSpPr>
          <p:cNvPr id="56" name="Google Shape;56;p11"/>
          <p:cNvSpPr txBox="1"/>
          <p:nvPr>
            <p:ph idx="2" type="body"/>
          </p:nvPr>
        </p:nvSpPr>
        <p:spPr>
          <a:xfrm>
            <a:off x="4230206" y="3445123"/>
            <a:ext cx="3657600" cy="30243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14325" lvl="0" marL="45720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ts val="1350"/>
              <a:buChar char="■"/>
              <a:defRPr b="0" i="0" sz="1800">
                <a:latin typeface="Cambria"/>
                <a:ea typeface="Cambria"/>
                <a:cs typeface="Cambria"/>
                <a:sym typeface="Cambria"/>
              </a:defRPr>
            </a:lvl1pPr>
            <a:lvl2pPr indent="-314325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50"/>
              <a:buChar char="■"/>
              <a:defRPr sz="1800">
                <a:latin typeface="Cambria"/>
                <a:ea typeface="Cambria"/>
                <a:cs typeface="Cambria"/>
                <a:sym typeface="Cambria"/>
              </a:defRPr>
            </a:lvl2pPr>
            <a:lvl3pPr indent="-314325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50"/>
              <a:buChar char="■"/>
              <a:defRPr sz="1800">
                <a:latin typeface="Cambria"/>
                <a:ea typeface="Cambria"/>
                <a:cs typeface="Cambria"/>
                <a:sym typeface="Cambria"/>
              </a:defRPr>
            </a:lvl3pPr>
            <a:lvl4pPr indent="-314325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50"/>
              <a:buChar char="■"/>
              <a:defRPr sz="1800">
                <a:latin typeface="Cambria"/>
                <a:ea typeface="Cambria"/>
                <a:cs typeface="Cambria"/>
                <a:sym typeface="Cambria"/>
              </a:defRPr>
            </a:lvl4pPr>
            <a:lvl5pPr indent="-314325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50"/>
              <a:buChar char="■"/>
              <a:defRPr sz="1800">
                <a:latin typeface="Cambria"/>
                <a:ea typeface="Cambria"/>
                <a:cs typeface="Cambria"/>
                <a:sym typeface="Cambria"/>
              </a:defRPr>
            </a:lvl5pPr>
            <a:lvl6pPr indent="-3048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200"/>
              <a:buChar char="■"/>
              <a:defRPr sz="1600"/>
            </a:lvl6pPr>
            <a:lvl7pPr indent="-3048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200"/>
              <a:buChar char="■"/>
              <a:defRPr sz="1600"/>
            </a:lvl7pPr>
            <a:lvl8pPr indent="-3048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200"/>
              <a:buChar char="■"/>
              <a:defRPr sz="1600"/>
            </a:lvl8pPr>
            <a:lvl9pPr indent="-3048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/>
        </p:txBody>
      </p:sp>
      <p:sp>
        <p:nvSpPr>
          <p:cNvPr id="57" name="Google Shape;57;p11"/>
          <p:cNvSpPr txBox="1"/>
          <p:nvPr>
            <p:ph idx="3" type="body"/>
          </p:nvPr>
        </p:nvSpPr>
        <p:spPr>
          <a:xfrm>
            <a:off x="327869" y="3068606"/>
            <a:ext cx="3657600" cy="32272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0" lIns="91425" spcFirstLastPara="1" rIns="91425" wrap="square" tIns="0"/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5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5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2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2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2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200"/>
              <a:buNone/>
              <a:defRPr b="1" sz="1600"/>
            </a:lvl9pPr>
          </a:lstStyle>
          <a:p/>
        </p:txBody>
      </p:sp>
      <p:sp>
        <p:nvSpPr>
          <p:cNvPr id="58" name="Google Shape;58;p11"/>
          <p:cNvSpPr txBox="1"/>
          <p:nvPr>
            <p:ph idx="4" type="body"/>
          </p:nvPr>
        </p:nvSpPr>
        <p:spPr>
          <a:xfrm>
            <a:off x="4230206" y="3068606"/>
            <a:ext cx="3657600" cy="32272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0" lIns="91425" spcFirstLastPara="1" rIns="91425" wrap="square" tIns="0"/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5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5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2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2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2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200"/>
              <a:buNone/>
              <a:defRPr b="1" sz="1600"/>
            </a:lvl9pPr>
          </a:lstStyle>
          <a:p/>
        </p:txBody>
      </p:sp>
      <p:sp>
        <p:nvSpPr>
          <p:cNvPr id="59" name="Google Shape;59;p11"/>
          <p:cNvSpPr txBox="1"/>
          <p:nvPr>
            <p:ph idx="5" type="body"/>
          </p:nvPr>
        </p:nvSpPr>
        <p:spPr>
          <a:xfrm>
            <a:off x="327869" y="2000387"/>
            <a:ext cx="7556499" cy="7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ts val="1800"/>
              <a:buNone/>
              <a:defRPr b="0" i="0" sz="24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75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675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675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675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675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675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675"/>
              <a:buNone/>
              <a:defRPr sz="900"/>
            </a:lvl9pPr>
          </a:lstStyle>
          <a:p/>
        </p:txBody>
      </p:sp>
      <p:sp>
        <p:nvSpPr>
          <p:cNvPr id="60" name="Google Shape;60;p11"/>
          <p:cNvSpPr txBox="1"/>
          <p:nvPr>
            <p:ph type="title"/>
          </p:nvPr>
        </p:nvSpPr>
        <p:spPr>
          <a:xfrm>
            <a:off x="327868" y="1191805"/>
            <a:ext cx="7556500" cy="11160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61" name="Google Shape;61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464768" y="5931691"/>
            <a:ext cx="1282700" cy="926309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1"/>
          <p:cNvSpPr txBox="1"/>
          <p:nvPr>
            <p:ph idx="12" type="sldNum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_Custom Layout">
  <p:cSld name="3_Custom Layout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99309" y="5931691"/>
            <a:ext cx="1282700" cy="926309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3"/>
          <p:cNvSpPr txBox="1"/>
          <p:nvPr>
            <p:ph type="title"/>
          </p:nvPr>
        </p:nvSpPr>
        <p:spPr>
          <a:xfrm>
            <a:off x="327868" y="1191805"/>
            <a:ext cx="8225582" cy="10158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1" type="body"/>
          </p:nvPr>
        </p:nvSpPr>
        <p:spPr>
          <a:xfrm>
            <a:off x="327868" y="2307817"/>
            <a:ext cx="8225582" cy="37310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14325" lvl="0" marL="45720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ts val="1350"/>
              <a:buChar char="■"/>
              <a:defRPr/>
            </a:lvl1pPr>
            <a:lvl2pPr indent="-314325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50"/>
              <a:buChar char="■"/>
              <a:defRPr/>
            </a:lvl2pPr>
            <a:lvl3pPr indent="-314325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50"/>
              <a:buChar char="■"/>
              <a:defRPr/>
            </a:lvl3pPr>
            <a:lvl4pPr indent="-314325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50"/>
              <a:buChar char="■"/>
              <a:defRPr/>
            </a:lvl4pPr>
            <a:lvl5pPr indent="-314325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50"/>
              <a:buChar char="■"/>
              <a:defRPr/>
            </a:lvl5pPr>
            <a:lvl6pPr indent="-314325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■"/>
              <a:defRPr/>
            </a:lvl6pPr>
            <a:lvl7pPr indent="-314325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■"/>
              <a:defRPr/>
            </a:lvl7pPr>
            <a:lvl8pPr indent="-314325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■"/>
              <a:defRPr/>
            </a:lvl8pPr>
            <a:lvl9pPr indent="-314325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■"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/>
          <p:nvPr>
            <p:ph type="title"/>
          </p:nvPr>
        </p:nvSpPr>
        <p:spPr>
          <a:xfrm>
            <a:off x="311700" y="593367"/>
            <a:ext cx="85206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2" type="sldNum"/>
          </p:nvPr>
        </p:nvSpPr>
        <p:spPr>
          <a:xfrm>
            <a:off x="8472458" y="6217623"/>
            <a:ext cx="548700" cy="5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_Custom Layout">
  <p:cSld name="4_Custom Layou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32275" y="5931691"/>
            <a:ext cx="1282700" cy="926309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5"/>
          <p:cNvSpPr txBox="1"/>
          <p:nvPr>
            <p:ph idx="12" type="sldNum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">
  <p:cSld name="Custom Layou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oogle Shape;33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7_Custom Layout">
  <p:cSld name="7_Custom Layou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7"/>
          <p:cNvSpPr txBox="1"/>
          <p:nvPr/>
        </p:nvSpPr>
        <p:spPr>
          <a:xfrm>
            <a:off x="786685" y="1498984"/>
            <a:ext cx="2170484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DEPARTMENT OR UNIT NAME. DELETE FROM MASTER SLIDE IF N/A</a:t>
            </a:r>
            <a:endParaRPr b="0" i="0" sz="1200" u="none" cap="none" strike="noStrike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36" name="Google Shape;36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7"/>
          <p:cNvSpPr txBox="1"/>
          <p:nvPr>
            <p:ph type="title"/>
          </p:nvPr>
        </p:nvSpPr>
        <p:spPr>
          <a:xfrm>
            <a:off x="1098770" y="2860400"/>
            <a:ext cx="7858037" cy="17790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7"/>
          <p:cNvSpPr txBox="1"/>
          <p:nvPr>
            <p:ph idx="1" type="body"/>
          </p:nvPr>
        </p:nvSpPr>
        <p:spPr>
          <a:xfrm>
            <a:off x="1098772" y="4753157"/>
            <a:ext cx="7858035" cy="7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ts val="1800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75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675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675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675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675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675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675"/>
              <a:buNone/>
              <a:defRPr sz="900"/>
            </a:lvl9pPr>
          </a:lstStyle>
          <a:p/>
        </p:txBody>
      </p:sp>
      <p:sp>
        <p:nvSpPr>
          <p:cNvPr id="39" name="Google Shape;39;p7"/>
          <p:cNvSpPr txBox="1"/>
          <p:nvPr/>
        </p:nvSpPr>
        <p:spPr>
          <a:xfrm>
            <a:off x="918000" y="1309444"/>
            <a:ext cx="2170484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Department of Electrical &amp; Computer Engineering</a:t>
            </a:r>
            <a:endParaRPr b="0" i="0" sz="1400" u="none" cap="none" strike="noStrike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40" name="Google Shape;40;p7"/>
          <p:cNvSpPr txBox="1"/>
          <p:nvPr>
            <p:ph idx="12" type="sldNum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_Custom Layout">
  <p:cSld name="5_Custom Layou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/>
          <p:nvPr>
            <p:ph type="title"/>
          </p:nvPr>
        </p:nvSpPr>
        <p:spPr>
          <a:xfrm>
            <a:off x="327868" y="1191805"/>
            <a:ext cx="7556500" cy="11160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8"/>
          <p:cNvSpPr txBox="1"/>
          <p:nvPr>
            <p:ph idx="12" type="sldNum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>
  <p:cSld name="Title and Conten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 txBox="1"/>
          <p:nvPr>
            <p:ph type="title"/>
          </p:nvPr>
        </p:nvSpPr>
        <p:spPr>
          <a:xfrm>
            <a:off x="327868" y="1191805"/>
            <a:ext cx="7556500" cy="11160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9"/>
          <p:cNvSpPr txBox="1"/>
          <p:nvPr>
            <p:ph idx="1" type="body"/>
          </p:nvPr>
        </p:nvSpPr>
        <p:spPr>
          <a:xfrm>
            <a:off x="327868" y="2307816"/>
            <a:ext cx="7556500" cy="40988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14325" lvl="0" marL="45720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ts val="1350"/>
              <a:buChar char="■"/>
              <a:defRPr/>
            </a:lvl1pPr>
            <a:lvl2pPr indent="-314325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50"/>
              <a:buChar char="■"/>
              <a:defRPr/>
            </a:lvl2pPr>
            <a:lvl3pPr indent="-314325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50"/>
              <a:buChar char="■"/>
              <a:defRPr/>
            </a:lvl3pPr>
            <a:lvl4pPr indent="-314325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50"/>
              <a:buChar char="■"/>
              <a:defRPr/>
            </a:lvl4pPr>
            <a:lvl5pPr indent="-314325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50"/>
              <a:buChar char="■"/>
              <a:defRPr/>
            </a:lvl5pPr>
            <a:lvl6pPr indent="-314325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■"/>
              <a:defRPr/>
            </a:lvl6pPr>
            <a:lvl7pPr indent="-314325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■"/>
              <a:defRPr/>
            </a:lvl7pPr>
            <a:lvl8pPr indent="-314325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■"/>
              <a:defRPr/>
            </a:lvl8pPr>
            <a:lvl9pPr indent="-314325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■"/>
              <a:defRPr/>
            </a:lvl9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>
  <p:cSld name="Two Content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idx="1" type="body"/>
          </p:nvPr>
        </p:nvSpPr>
        <p:spPr>
          <a:xfrm>
            <a:off x="327869" y="2000387"/>
            <a:ext cx="7556499" cy="7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ts val="1800"/>
              <a:buNone/>
              <a:defRPr b="0" i="0" sz="24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75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675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675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675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675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675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675"/>
              <a:buNone/>
              <a:defRPr sz="900"/>
            </a:lvl9pPr>
          </a:lstStyle>
          <a:p/>
        </p:txBody>
      </p:sp>
      <p:sp>
        <p:nvSpPr>
          <p:cNvPr id="50" name="Google Shape;50;p10"/>
          <p:cNvSpPr txBox="1"/>
          <p:nvPr>
            <p:ph type="title"/>
          </p:nvPr>
        </p:nvSpPr>
        <p:spPr>
          <a:xfrm>
            <a:off x="327868" y="1191805"/>
            <a:ext cx="7556500" cy="11160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0"/>
          <p:cNvSpPr txBox="1"/>
          <p:nvPr>
            <p:ph idx="2" type="body"/>
          </p:nvPr>
        </p:nvSpPr>
        <p:spPr>
          <a:xfrm>
            <a:off x="327868" y="2775087"/>
            <a:ext cx="7556500" cy="36315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14325" lvl="0" marL="45720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ts val="1350"/>
              <a:buChar char="■"/>
              <a:defRPr/>
            </a:lvl1pPr>
            <a:lvl2pPr indent="-314325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50"/>
              <a:buChar char="■"/>
              <a:defRPr/>
            </a:lvl2pPr>
            <a:lvl3pPr indent="-314325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50"/>
              <a:buChar char="■"/>
              <a:defRPr/>
            </a:lvl3pPr>
            <a:lvl4pPr indent="-314325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50"/>
              <a:buChar char="■"/>
              <a:defRPr/>
            </a:lvl4pPr>
            <a:lvl5pPr indent="-314325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50"/>
              <a:buChar char="■"/>
              <a:defRPr/>
            </a:lvl5pPr>
            <a:lvl6pPr indent="-314325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■"/>
              <a:defRPr/>
            </a:lvl6pPr>
            <a:lvl7pPr indent="-314325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■"/>
              <a:defRPr/>
            </a:lvl7pPr>
            <a:lvl8pPr indent="-314325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■"/>
              <a:defRPr/>
            </a:lvl8pPr>
            <a:lvl9pPr indent="-314325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■"/>
              <a:defRPr/>
            </a:lvl9pPr>
          </a:lstStyle>
          <a:p/>
        </p:txBody>
      </p:sp>
      <p:pic>
        <p:nvPicPr>
          <p:cNvPr id="52" name="Google Shape;52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464768" y="5943488"/>
            <a:ext cx="1282700" cy="926309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10"/>
          <p:cNvSpPr txBox="1"/>
          <p:nvPr>
            <p:ph idx="12" type="sldNum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1" y="0"/>
            <a:ext cx="9143997" cy="649223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1"/>
          <p:cNvSpPr txBox="1"/>
          <p:nvPr>
            <p:ph type="title"/>
          </p:nvPr>
        </p:nvSpPr>
        <p:spPr>
          <a:xfrm>
            <a:off x="327868" y="1191805"/>
            <a:ext cx="7556500" cy="11160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3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accent2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accent2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accent2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accent2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" type="body"/>
          </p:nvPr>
        </p:nvSpPr>
        <p:spPr>
          <a:xfrm>
            <a:off x="327868" y="2297101"/>
            <a:ext cx="7556500" cy="4144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EDB184"/>
              </a:buClr>
              <a:buSzPts val="1800"/>
              <a:buFont typeface="Noto Sans Symbols"/>
              <a:buChar char="■"/>
              <a:defRPr b="0" i="0" sz="2400" u="none" cap="none" strike="noStrike">
                <a:solidFill>
                  <a:schemeClr val="accent1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-32385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Noto Sans Symbols"/>
              <a:buChar char="■"/>
              <a:defRPr b="0" i="0" sz="2000" u="none" cap="none" strike="noStrike">
                <a:solidFill>
                  <a:schemeClr val="accent1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-323850" lvl="2" marL="1371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EDB184"/>
              </a:buClr>
              <a:buSzPts val="1500"/>
              <a:buFont typeface="Noto Sans Symbols"/>
              <a:buChar char="■"/>
              <a:defRPr b="0" i="0" sz="2000" u="none" cap="none" strike="noStrike">
                <a:solidFill>
                  <a:schemeClr val="accent1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-323850" lvl="3" marL="18288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Noto Sans Symbols"/>
              <a:buChar char="■"/>
              <a:defRPr b="0" i="0" sz="2000" u="none" cap="none" strike="noStrike">
                <a:solidFill>
                  <a:schemeClr val="accent1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-323850" lvl="4" marL="22860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EDB184"/>
              </a:buClr>
              <a:buSzPts val="1500"/>
              <a:buFont typeface="Noto Sans Symbols"/>
              <a:buChar char="■"/>
              <a:defRPr b="0" i="0" sz="2000" u="none" cap="none" strike="noStrike">
                <a:solidFill>
                  <a:schemeClr val="accent1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-314325" lvl="5" marL="2743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A9AFE"/>
              </a:buClr>
              <a:buSzPts val="1350"/>
              <a:buFont typeface="Noto Sans Symbols"/>
              <a:buChar char="■"/>
              <a:defRPr b="0" i="0" sz="1800" u="none" cap="none" strike="noStrike">
                <a:solidFill>
                  <a:srgbClr val="595959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indent="-314325" lvl="6" marL="3200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350"/>
              <a:buFont typeface="Noto Sans Symbols"/>
              <a:buChar char="■"/>
              <a:defRPr b="0" i="0" sz="1800" u="none" cap="none" strike="noStrike">
                <a:solidFill>
                  <a:srgbClr val="595959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indent="-314325" lvl="7" marL="3657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A9AFE"/>
              </a:buClr>
              <a:buSzPts val="1350"/>
              <a:buFont typeface="Noto Sans Symbols"/>
              <a:buChar char="■"/>
              <a:defRPr b="0" i="0" sz="1800" u="none" cap="none" strike="noStrike">
                <a:solidFill>
                  <a:srgbClr val="595959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indent="-314325" lvl="8" marL="4114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350"/>
              <a:buFont typeface="Noto Sans Symbols"/>
              <a:buChar char="■"/>
              <a:defRPr b="0" i="0" sz="1800" u="none" cap="none" strike="noStrike">
                <a:solidFill>
                  <a:srgbClr val="595959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/>
        </p:txBody>
      </p:sp>
      <p:sp>
        <p:nvSpPr>
          <p:cNvPr id="13" name="Google Shape;13;p1"/>
          <p:cNvSpPr txBox="1"/>
          <p:nvPr/>
        </p:nvSpPr>
        <p:spPr>
          <a:xfrm>
            <a:off x="890895" y="418391"/>
            <a:ext cx="5089744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accent1"/>
                </a:solidFill>
                <a:latin typeface="Cambria"/>
                <a:ea typeface="Cambria"/>
                <a:cs typeface="Cambria"/>
                <a:sym typeface="Cambria"/>
              </a:rPr>
              <a:t>DEPARTMENT OF ELECTRICAL AND COMPUTER ENGINEERING</a:t>
            </a:r>
            <a:endParaRPr b="0" i="0" sz="1000" u="none" cap="none" strike="noStrike">
              <a:solidFill>
                <a:schemeClr val="accen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png"/><Relationship Id="rId4" Type="http://schemas.openxmlformats.org/officeDocument/2006/relationships/image" Target="../media/image1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9.png"/><Relationship Id="rId4" Type="http://schemas.openxmlformats.org/officeDocument/2006/relationships/image" Target="../media/image2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9.png"/><Relationship Id="rId4" Type="http://schemas.openxmlformats.org/officeDocument/2006/relationships/image" Target="../media/image1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4.png"/><Relationship Id="rId4" Type="http://schemas.openxmlformats.org/officeDocument/2006/relationships/image" Target="../media/image21.png"/><Relationship Id="rId5" Type="http://schemas.openxmlformats.org/officeDocument/2006/relationships/image" Target="../media/image17.png"/><Relationship Id="rId6" Type="http://schemas.openxmlformats.org/officeDocument/2006/relationships/image" Target="../media/image1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3.png"/><Relationship Id="rId4" Type="http://schemas.openxmlformats.org/officeDocument/2006/relationships/image" Target="../media/image18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jpg"/><Relationship Id="rId4" Type="http://schemas.openxmlformats.org/officeDocument/2006/relationships/image" Target="../media/image6.jpg"/><Relationship Id="rId5" Type="http://schemas.openxmlformats.org/officeDocument/2006/relationships/image" Target="../media/image5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/>
          <p:nvPr>
            <p:ph type="title"/>
          </p:nvPr>
        </p:nvSpPr>
        <p:spPr>
          <a:xfrm>
            <a:off x="930856" y="2446721"/>
            <a:ext cx="7858037" cy="17790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 sz="4400"/>
              <a:t>Implementation of Median Filter on Z -Board and AWS </a:t>
            </a:r>
            <a:br>
              <a:rPr b="1" lang="en-US" sz="4400"/>
            </a:br>
            <a:endParaRPr b="1" sz="4400"/>
          </a:p>
        </p:txBody>
      </p:sp>
      <p:sp>
        <p:nvSpPr>
          <p:cNvPr id="68" name="Google Shape;68;p12"/>
          <p:cNvSpPr txBox="1"/>
          <p:nvPr>
            <p:ph idx="1" type="body"/>
          </p:nvPr>
        </p:nvSpPr>
        <p:spPr>
          <a:xfrm>
            <a:off x="930858" y="4562983"/>
            <a:ext cx="7858035" cy="7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en-US" sz="2000"/>
              <a:t>By, </a:t>
            </a:r>
            <a:endParaRPr sz="20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en-US" sz="2000"/>
              <a:t>Anushka Swarup, </a:t>
            </a:r>
            <a:endParaRPr sz="20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en-US" sz="2000"/>
              <a:t>Medini J. Aradhya</a:t>
            </a:r>
            <a:endParaRPr sz="20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en-US" sz="2000"/>
              <a:t>Liming Xu</a:t>
            </a:r>
            <a:endParaRPr sz="2000"/>
          </a:p>
        </p:txBody>
      </p:sp>
      <p:sp>
        <p:nvSpPr>
          <p:cNvPr id="69" name="Google Shape;69;p12"/>
          <p:cNvSpPr txBox="1"/>
          <p:nvPr/>
        </p:nvSpPr>
        <p:spPr>
          <a:xfrm>
            <a:off x="2148487" y="586443"/>
            <a:ext cx="7858035" cy="7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B184"/>
              </a:buClr>
              <a:buSzPts val="1500"/>
              <a:buFont typeface="Noto Sans Symbols"/>
              <a:buNone/>
            </a:pPr>
            <a:r>
              <a:rPr b="0" i="0" lang="en-US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Reconfigurable Computing – Project.</a:t>
            </a:r>
            <a:r>
              <a:rPr b="0" i="0" lang="en-US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1"/>
          <p:cNvSpPr txBox="1"/>
          <p:nvPr>
            <p:ph type="title"/>
          </p:nvPr>
        </p:nvSpPr>
        <p:spPr>
          <a:xfrm>
            <a:off x="311700" y="6726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Design and Implementation</a:t>
            </a:r>
            <a:endParaRPr/>
          </a:p>
        </p:txBody>
      </p:sp>
      <p:sp>
        <p:nvSpPr>
          <p:cNvPr id="142" name="Google Shape;142;p21"/>
          <p:cNvSpPr txBox="1"/>
          <p:nvPr>
            <p:ph idx="1" type="body"/>
          </p:nvPr>
        </p:nvSpPr>
        <p:spPr>
          <a:xfrm>
            <a:off x="311700" y="1196371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en-US"/>
              <a:t>Datapath:</a:t>
            </a:r>
            <a:endParaRPr/>
          </a:p>
        </p:txBody>
      </p:sp>
      <p:pic>
        <p:nvPicPr>
          <p:cNvPr id="143" name="Google Shape;143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1769071"/>
            <a:ext cx="8668952" cy="3587898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1"/>
          <p:cNvSpPr txBox="1"/>
          <p:nvPr/>
        </p:nvSpPr>
        <p:spPr>
          <a:xfrm>
            <a:off x="237524" y="5472725"/>
            <a:ext cx="6965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Latency: 3*3=9 cycles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2"/>
          <p:cNvSpPr txBox="1"/>
          <p:nvPr>
            <p:ph type="title"/>
          </p:nvPr>
        </p:nvSpPr>
        <p:spPr>
          <a:xfrm>
            <a:off x="289768" y="711038"/>
            <a:ext cx="8225582" cy="10158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Design and Implementation - AWS</a:t>
            </a:r>
            <a:endParaRPr/>
          </a:p>
        </p:txBody>
      </p:sp>
      <p:sp>
        <p:nvSpPr>
          <p:cNvPr id="151" name="Google Shape;151;p22"/>
          <p:cNvSpPr txBox="1"/>
          <p:nvPr>
            <p:ph idx="1" type="body"/>
          </p:nvPr>
        </p:nvSpPr>
        <p:spPr>
          <a:xfrm>
            <a:off x="432650" y="1435375"/>
            <a:ext cx="8082600" cy="37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>
                <a:solidFill>
                  <a:srgbClr val="EDB184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■ </a:t>
            </a:r>
            <a:r>
              <a:rPr lang="en-US">
                <a:solidFill>
                  <a:srgbClr val="00529B"/>
                </a:solidFill>
              </a:rPr>
              <a:t>Xilinx FPGAs are available in the Amazon Elastic Compute Cloud (Amazon EC2) F1 instances.</a:t>
            </a:r>
            <a:endParaRPr>
              <a:solidFill>
                <a:srgbClr val="00529B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>
                <a:solidFill>
                  <a:srgbClr val="EDB184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■</a:t>
            </a:r>
            <a:r>
              <a:rPr lang="en-US">
                <a:solidFill>
                  <a:srgbClr val="00529B"/>
                </a:solidFill>
              </a:rPr>
              <a:t>With F1 instances you can:</a:t>
            </a:r>
            <a:endParaRPr>
              <a:solidFill>
                <a:srgbClr val="00529B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rgbClr val="00529B"/>
                </a:solidFill>
                <a:latin typeface="Arial"/>
                <a:ea typeface="Arial"/>
                <a:cs typeface="Arial"/>
                <a:sym typeface="Arial"/>
              </a:rPr>
              <a:t>→ </a:t>
            </a:r>
            <a:r>
              <a:rPr lang="en-US">
                <a:solidFill>
                  <a:srgbClr val="00529B"/>
                </a:solidFill>
              </a:rPr>
              <a:t>deploy custom hardware acceleration</a:t>
            </a:r>
            <a:endParaRPr>
              <a:solidFill>
                <a:srgbClr val="00529B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>
                <a:solidFill>
                  <a:srgbClr val="00529B"/>
                </a:solidFill>
                <a:latin typeface="Arial"/>
                <a:ea typeface="Arial"/>
                <a:cs typeface="Arial"/>
                <a:sym typeface="Arial"/>
              </a:rPr>
              <a:t>→ </a:t>
            </a:r>
            <a:r>
              <a:rPr lang="en-US">
                <a:solidFill>
                  <a:srgbClr val="00529B"/>
                </a:solidFill>
              </a:rPr>
              <a:t>Use your existing FPGA algorithms</a:t>
            </a:r>
            <a:endParaRPr>
              <a:solidFill>
                <a:srgbClr val="00529B"/>
              </a:solidFill>
            </a:endParaRPr>
          </a:p>
          <a:p>
            <a:pPr indent="-3143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529B"/>
              </a:buClr>
              <a:buSzPts val="1350"/>
              <a:buChar char="■"/>
            </a:pPr>
            <a:r>
              <a:rPr lang="en-US">
                <a:solidFill>
                  <a:srgbClr val="00529B"/>
                </a:solidFill>
              </a:rPr>
              <a:t>Tool Used with AWS-F1 is SDAccel. </a:t>
            </a:r>
            <a:endParaRPr>
              <a:solidFill>
                <a:srgbClr val="00529B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u="sng">
              <a:solidFill>
                <a:srgbClr val="00529B"/>
              </a:solidFill>
            </a:endParaRPr>
          </a:p>
        </p:txBody>
      </p:sp>
      <p:sp>
        <p:nvSpPr>
          <p:cNvPr id="152" name="Google Shape;152;p22"/>
          <p:cNvSpPr txBox="1"/>
          <p:nvPr>
            <p:ph idx="12" type="sldNum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3"/>
          <p:cNvSpPr txBox="1"/>
          <p:nvPr>
            <p:ph type="title"/>
          </p:nvPr>
        </p:nvSpPr>
        <p:spPr>
          <a:xfrm>
            <a:off x="289818" y="568163"/>
            <a:ext cx="82257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Design and Implementation - AWS</a:t>
            </a:r>
            <a:endParaRPr/>
          </a:p>
        </p:txBody>
      </p:sp>
      <p:sp>
        <p:nvSpPr>
          <p:cNvPr id="159" name="Google Shape;159;p23"/>
          <p:cNvSpPr txBox="1"/>
          <p:nvPr>
            <p:ph idx="1" type="body"/>
          </p:nvPr>
        </p:nvSpPr>
        <p:spPr>
          <a:xfrm>
            <a:off x="128600" y="1136250"/>
            <a:ext cx="8772300" cy="37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u="sng">
                <a:solidFill>
                  <a:srgbClr val="00529B"/>
                </a:solidFill>
              </a:rPr>
              <a:t>Structure: </a:t>
            </a:r>
            <a:endParaRPr b="1" u="sng">
              <a:solidFill>
                <a:srgbClr val="00529B"/>
              </a:solidFill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529B"/>
              </a:buClr>
              <a:buSzPts val="2200"/>
              <a:buAutoNum type="arabicParenR"/>
            </a:pPr>
            <a:r>
              <a:rPr lang="en-US">
                <a:solidFill>
                  <a:srgbClr val="00529B"/>
                </a:solidFill>
              </a:rPr>
              <a:t>Create F1 Instance on AWS.</a:t>
            </a:r>
            <a:endParaRPr>
              <a:solidFill>
                <a:srgbClr val="00529B"/>
              </a:solidFill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529B"/>
              </a:buClr>
              <a:buSzPts val="2200"/>
              <a:buAutoNum type="arabicParenR"/>
            </a:pPr>
            <a:r>
              <a:rPr lang="en-US">
                <a:solidFill>
                  <a:srgbClr val="00529B"/>
                </a:solidFill>
              </a:rPr>
              <a:t>Create Storage bucket and Private connection keys. </a:t>
            </a:r>
            <a:endParaRPr>
              <a:solidFill>
                <a:srgbClr val="00529B"/>
              </a:solidFill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529B"/>
              </a:buClr>
              <a:buSzPts val="2200"/>
              <a:buAutoNum type="arabicParenR"/>
            </a:pPr>
            <a:r>
              <a:rPr lang="en-US">
                <a:solidFill>
                  <a:srgbClr val="00529B"/>
                </a:solidFill>
              </a:rPr>
              <a:t>Launch EC2-F1 Instance</a:t>
            </a:r>
            <a:endParaRPr>
              <a:solidFill>
                <a:srgbClr val="00529B"/>
              </a:solidFill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529B"/>
              </a:buClr>
              <a:buSzPts val="2200"/>
              <a:buAutoNum type="arabicParenR"/>
            </a:pPr>
            <a:r>
              <a:rPr lang="en-US">
                <a:solidFill>
                  <a:srgbClr val="00529B"/>
                </a:solidFill>
              </a:rPr>
              <a:t>Connect to it via PuTTy with the connection keys. </a:t>
            </a:r>
            <a:endParaRPr>
              <a:solidFill>
                <a:srgbClr val="00529B"/>
              </a:solidFill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529B"/>
              </a:buClr>
              <a:buSzPts val="2200"/>
              <a:buAutoNum type="arabicParenR"/>
            </a:pPr>
            <a:r>
              <a:rPr lang="en-US">
                <a:solidFill>
                  <a:srgbClr val="00529B"/>
                </a:solidFill>
              </a:rPr>
              <a:t>Set up GUI on the instance ( Since AWS FPGA Developer AMI does not include GUI ) </a:t>
            </a:r>
            <a:endParaRPr>
              <a:solidFill>
                <a:srgbClr val="00529B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529B"/>
                </a:solidFill>
              </a:rPr>
              <a:t>→ Hence connect to the RDP Client where the instance is running Centos 7 and the FPGA Developer AMI.</a:t>
            </a:r>
            <a:endParaRPr>
              <a:solidFill>
                <a:srgbClr val="00529B"/>
              </a:solidFill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529B"/>
              </a:buClr>
              <a:buSzPts val="2200"/>
              <a:buAutoNum type="arabicParenR"/>
            </a:pPr>
            <a:r>
              <a:rPr lang="en-US">
                <a:solidFill>
                  <a:srgbClr val="00529B"/>
                </a:solidFill>
              </a:rPr>
              <a:t>Configure the instance for working with SDAccel ( By create groups&gt; users&gt; add permissions &gt; get authentication details &gt; </a:t>
            </a:r>
            <a:endParaRPr>
              <a:solidFill>
                <a:srgbClr val="00529B"/>
              </a:solidFill>
            </a:endParaRPr>
          </a:p>
        </p:txBody>
      </p:sp>
      <p:sp>
        <p:nvSpPr>
          <p:cNvPr id="160" name="Google Shape;160;p23"/>
          <p:cNvSpPr txBox="1"/>
          <p:nvPr>
            <p:ph idx="12" type="sldNum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4"/>
          <p:cNvSpPr txBox="1"/>
          <p:nvPr>
            <p:ph type="title"/>
          </p:nvPr>
        </p:nvSpPr>
        <p:spPr>
          <a:xfrm>
            <a:off x="289818" y="568163"/>
            <a:ext cx="82257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Design and Implementation - AWS</a:t>
            </a:r>
            <a:endParaRPr/>
          </a:p>
        </p:txBody>
      </p:sp>
      <p:sp>
        <p:nvSpPr>
          <p:cNvPr id="167" name="Google Shape;167;p24"/>
          <p:cNvSpPr txBox="1"/>
          <p:nvPr>
            <p:ph idx="1" type="body"/>
          </p:nvPr>
        </p:nvSpPr>
        <p:spPr>
          <a:xfrm>
            <a:off x="289705" y="1264817"/>
            <a:ext cx="8225700" cy="37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rgbClr val="00529B"/>
                </a:solidFill>
              </a:rPr>
              <a:t>6) Configure the SDAccel Environment :</a:t>
            </a:r>
            <a:endParaRPr b="1">
              <a:solidFill>
                <a:srgbClr val="00529B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200">
                <a:solidFill>
                  <a:srgbClr val="00529B"/>
                </a:solidFill>
              </a:rPr>
              <a:t> </a:t>
            </a:r>
            <a:r>
              <a:rPr lang="en-US" sz="2200">
                <a:solidFill>
                  <a:srgbClr val="00529B"/>
                </a:solidFill>
                <a:latin typeface="Arial"/>
                <a:ea typeface="Arial"/>
                <a:cs typeface="Arial"/>
                <a:sym typeface="Arial"/>
              </a:rPr>
              <a:t>→ </a:t>
            </a:r>
            <a:r>
              <a:rPr lang="en-US" sz="2200">
                <a:solidFill>
                  <a:srgbClr val="00529B"/>
                </a:solidFill>
              </a:rPr>
              <a:t>Execute the following commands from the command line of the instance terminal:</a:t>
            </a:r>
            <a:endParaRPr sz="2200">
              <a:solidFill>
                <a:srgbClr val="00529B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git clone https://github.com/aws/aws-fpga.git $AWS_FPGA_REPO_DIR</a:t>
            </a:r>
            <a:endParaRPr sz="2000">
              <a:solidFill>
                <a:srgbClr val="24292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rgbClr val="005CC5"/>
                </a:solidFill>
                <a:latin typeface="Arial"/>
                <a:ea typeface="Arial"/>
                <a:cs typeface="Arial"/>
                <a:sym typeface="Arial"/>
              </a:rPr>
              <a:t>cd</a:t>
            </a:r>
            <a:r>
              <a:rPr lang="en-US" sz="200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 $AWS_FPGA_REPO_DIR</a:t>
            </a:r>
            <a:endParaRPr sz="2000">
              <a:solidFill>
                <a:srgbClr val="24292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rgbClr val="005CC5"/>
                </a:solidFill>
                <a:latin typeface="Arial"/>
                <a:ea typeface="Arial"/>
                <a:cs typeface="Arial"/>
                <a:sym typeface="Arial"/>
              </a:rPr>
              <a:t>source</a:t>
            </a:r>
            <a:r>
              <a:rPr lang="en-US" sz="200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 sdaccel_setup.sh</a:t>
            </a:r>
            <a:br>
              <a:rPr lang="en-US" sz="200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20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→ </a:t>
            </a:r>
            <a:r>
              <a:rPr lang="en-US" sz="2200">
                <a:solidFill>
                  <a:srgbClr val="0B5394"/>
                </a:solidFill>
              </a:rPr>
              <a:t>First time you run it, the script will download the platform and compile the runtime and drivers. Subsequent runs are much faster. You must source sdaccel_setup.sh each time you open a new terminal.</a:t>
            </a:r>
            <a:endParaRPr sz="2200">
              <a:solidFill>
                <a:srgbClr val="0B5394"/>
              </a:solidFill>
            </a:endParaRPr>
          </a:p>
        </p:txBody>
      </p:sp>
      <p:sp>
        <p:nvSpPr>
          <p:cNvPr id="168" name="Google Shape;168;p24"/>
          <p:cNvSpPr txBox="1"/>
          <p:nvPr>
            <p:ph idx="12" type="sldNum"/>
          </p:nvPr>
        </p:nvSpPr>
        <p:spPr>
          <a:xfrm>
            <a:off x="64579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5"/>
          <p:cNvSpPr txBox="1"/>
          <p:nvPr>
            <p:ph type="title"/>
          </p:nvPr>
        </p:nvSpPr>
        <p:spPr>
          <a:xfrm>
            <a:off x="327868" y="690266"/>
            <a:ext cx="8674730" cy="10158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Block Diagram </a:t>
            </a:r>
            <a:endParaRPr/>
          </a:p>
        </p:txBody>
      </p:sp>
      <p:sp>
        <p:nvSpPr>
          <p:cNvPr id="175" name="Google Shape;175;p25"/>
          <p:cNvSpPr txBox="1"/>
          <p:nvPr>
            <p:ph idx="12" type="sldNum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176" name="Google Shape;176;p25"/>
          <p:cNvGrpSpPr/>
          <p:nvPr/>
        </p:nvGrpSpPr>
        <p:grpSpPr>
          <a:xfrm>
            <a:off x="250046" y="1315497"/>
            <a:ext cx="8404698" cy="4970701"/>
            <a:chOff x="152400" y="381000"/>
            <a:chExt cx="8991600" cy="6399211"/>
          </a:xfrm>
        </p:grpSpPr>
        <p:sp>
          <p:nvSpPr>
            <p:cNvPr id="177" name="Google Shape;177;p25"/>
            <p:cNvSpPr/>
            <p:nvPr/>
          </p:nvSpPr>
          <p:spPr>
            <a:xfrm>
              <a:off x="6172200" y="6096000"/>
              <a:ext cx="1676400" cy="457200"/>
            </a:xfrm>
            <a:prstGeom prst="rect">
              <a:avLst/>
            </a:prstGeom>
            <a:solidFill>
              <a:srgbClr val="E0EAF3"/>
            </a:solidFill>
            <a:ln cap="flat" cmpd="sng" w="25400">
              <a:solidFill>
                <a:srgbClr val="003B7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BRAM 4</a:t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78;p25"/>
            <p:cNvSpPr/>
            <p:nvPr/>
          </p:nvSpPr>
          <p:spPr>
            <a:xfrm>
              <a:off x="4876800" y="4038600"/>
              <a:ext cx="4267200" cy="1295400"/>
            </a:xfrm>
            <a:prstGeom prst="rect">
              <a:avLst/>
            </a:prstGeom>
            <a:solidFill>
              <a:srgbClr val="E0EAF3"/>
            </a:solidFill>
            <a:ln cap="flat" cmpd="sng" w="25400">
              <a:solidFill>
                <a:srgbClr val="003B7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DATAPATH</a:t>
              </a:r>
              <a:endPara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79;p25"/>
            <p:cNvSpPr/>
            <p:nvPr/>
          </p:nvSpPr>
          <p:spPr>
            <a:xfrm>
              <a:off x="6858000" y="5410200"/>
              <a:ext cx="381000" cy="609600"/>
            </a:xfrm>
            <a:prstGeom prst="downArrow">
              <a:avLst>
                <a:gd fmla="val 50000" name="adj1"/>
                <a:gd fmla="val 50000" name="adj2"/>
              </a:avLst>
            </a:prstGeom>
            <a:solidFill>
              <a:srgbClr val="E0EAF3"/>
            </a:solidFill>
            <a:ln cap="flat" cmpd="sng" w="25400">
              <a:solidFill>
                <a:srgbClr val="003B7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80;p25"/>
            <p:cNvSpPr/>
            <p:nvPr/>
          </p:nvSpPr>
          <p:spPr>
            <a:xfrm>
              <a:off x="5334000" y="685800"/>
              <a:ext cx="609600" cy="1676400"/>
            </a:xfrm>
            <a:prstGeom prst="rect">
              <a:avLst/>
            </a:prstGeom>
            <a:solidFill>
              <a:srgbClr val="E0EAF3"/>
            </a:solidFill>
            <a:ln cap="flat" cmpd="sng" w="25400">
              <a:solidFill>
                <a:srgbClr val="003B7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6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B</a:t>
              </a:r>
              <a:endPara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6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R</a:t>
              </a:r>
              <a:endPara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6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</a:t>
              </a:r>
              <a:endPara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6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M</a:t>
              </a:r>
              <a:endPara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6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1</a:t>
              </a:r>
              <a:endPara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81;p25"/>
            <p:cNvSpPr/>
            <p:nvPr/>
          </p:nvSpPr>
          <p:spPr>
            <a:xfrm>
              <a:off x="5105400" y="2819400"/>
              <a:ext cx="1066800" cy="533400"/>
            </a:xfrm>
            <a:prstGeom prst="rect">
              <a:avLst/>
            </a:prstGeom>
            <a:solidFill>
              <a:srgbClr val="E0EAF3"/>
            </a:solidFill>
            <a:ln cap="flat" cmpd="sng" w="25400">
              <a:solidFill>
                <a:srgbClr val="003B7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2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SMART BUFFER </a:t>
              </a:r>
              <a:r>
                <a:rPr b="0" i="0" lang="en-US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182;p25"/>
            <p:cNvSpPr/>
            <p:nvPr/>
          </p:nvSpPr>
          <p:spPr>
            <a:xfrm>
              <a:off x="5562600" y="3429000"/>
              <a:ext cx="152400" cy="533400"/>
            </a:xfrm>
            <a:prstGeom prst="downArrow">
              <a:avLst>
                <a:gd fmla="val 50000" name="adj1"/>
                <a:gd fmla="val 50000" name="adj2"/>
              </a:avLst>
            </a:prstGeom>
            <a:solidFill>
              <a:srgbClr val="E0EAF3"/>
            </a:solidFill>
            <a:ln cap="flat" cmpd="sng" w="25400">
              <a:solidFill>
                <a:srgbClr val="003B7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83;p25"/>
            <p:cNvSpPr/>
            <p:nvPr/>
          </p:nvSpPr>
          <p:spPr>
            <a:xfrm>
              <a:off x="5562600" y="2438400"/>
              <a:ext cx="152400" cy="304800"/>
            </a:xfrm>
            <a:prstGeom prst="downArrow">
              <a:avLst>
                <a:gd fmla="val 50000" name="adj1"/>
                <a:gd fmla="val 50000" name="adj2"/>
              </a:avLst>
            </a:prstGeom>
            <a:solidFill>
              <a:srgbClr val="E0EAF3"/>
            </a:solidFill>
            <a:ln cap="flat" cmpd="sng" w="25400">
              <a:solidFill>
                <a:srgbClr val="003B7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84;p25"/>
            <p:cNvSpPr/>
            <p:nvPr/>
          </p:nvSpPr>
          <p:spPr>
            <a:xfrm>
              <a:off x="6705600" y="685800"/>
              <a:ext cx="609600" cy="1676400"/>
            </a:xfrm>
            <a:prstGeom prst="rect">
              <a:avLst/>
            </a:prstGeom>
            <a:solidFill>
              <a:srgbClr val="E0EAF3"/>
            </a:solidFill>
            <a:ln cap="flat" cmpd="sng" w="25400">
              <a:solidFill>
                <a:srgbClr val="003B7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6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B</a:t>
              </a:r>
              <a:endPara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6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R</a:t>
              </a:r>
              <a:endPara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6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</a:t>
              </a:r>
              <a:endPara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6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M</a:t>
              </a:r>
              <a:endPara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6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2</a:t>
              </a:r>
              <a:endPara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185;p25"/>
            <p:cNvSpPr/>
            <p:nvPr/>
          </p:nvSpPr>
          <p:spPr>
            <a:xfrm>
              <a:off x="6477000" y="2819400"/>
              <a:ext cx="1066800" cy="533400"/>
            </a:xfrm>
            <a:prstGeom prst="rect">
              <a:avLst/>
            </a:prstGeom>
            <a:solidFill>
              <a:srgbClr val="E0EAF3"/>
            </a:solidFill>
            <a:ln cap="flat" cmpd="sng" w="25400">
              <a:solidFill>
                <a:srgbClr val="003B7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2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SMART BUFFER 2</a:t>
              </a:r>
              <a:endPara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25"/>
            <p:cNvSpPr/>
            <p:nvPr/>
          </p:nvSpPr>
          <p:spPr>
            <a:xfrm>
              <a:off x="6934200" y="3429000"/>
              <a:ext cx="152400" cy="533400"/>
            </a:xfrm>
            <a:prstGeom prst="downArrow">
              <a:avLst>
                <a:gd fmla="val 50000" name="adj1"/>
                <a:gd fmla="val 50000" name="adj2"/>
              </a:avLst>
            </a:prstGeom>
            <a:solidFill>
              <a:srgbClr val="E0EAF3"/>
            </a:solidFill>
            <a:ln cap="flat" cmpd="sng" w="25400">
              <a:solidFill>
                <a:srgbClr val="003B7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25"/>
            <p:cNvSpPr/>
            <p:nvPr/>
          </p:nvSpPr>
          <p:spPr>
            <a:xfrm>
              <a:off x="6934200" y="2438400"/>
              <a:ext cx="152400" cy="304800"/>
            </a:xfrm>
            <a:prstGeom prst="downArrow">
              <a:avLst>
                <a:gd fmla="val 50000" name="adj1"/>
                <a:gd fmla="val 50000" name="adj2"/>
              </a:avLst>
            </a:prstGeom>
            <a:solidFill>
              <a:srgbClr val="E0EAF3"/>
            </a:solidFill>
            <a:ln cap="flat" cmpd="sng" w="25400">
              <a:solidFill>
                <a:srgbClr val="003B7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p25"/>
            <p:cNvSpPr/>
            <p:nvPr/>
          </p:nvSpPr>
          <p:spPr>
            <a:xfrm>
              <a:off x="8077200" y="685799"/>
              <a:ext cx="609600" cy="1676399"/>
            </a:xfrm>
            <a:prstGeom prst="rect">
              <a:avLst/>
            </a:prstGeom>
            <a:solidFill>
              <a:srgbClr val="E0EAF3"/>
            </a:solidFill>
            <a:ln cap="flat" cmpd="sng" w="25400">
              <a:solidFill>
                <a:srgbClr val="003B7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6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B</a:t>
              </a:r>
              <a:endPara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6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R</a:t>
              </a:r>
              <a:endPara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6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</a:t>
              </a:r>
              <a:endPara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6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M</a:t>
              </a:r>
              <a:endPara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6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3</a:t>
              </a:r>
              <a:endPara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89;p25"/>
            <p:cNvSpPr/>
            <p:nvPr/>
          </p:nvSpPr>
          <p:spPr>
            <a:xfrm>
              <a:off x="7848600" y="2819400"/>
              <a:ext cx="1066800" cy="533400"/>
            </a:xfrm>
            <a:prstGeom prst="rect">
              <a:avLst/>
            </a:prstGeom>
            <a:solidFill>
              <a:srgbClr val="E0EAF3"/>
            </a:solidFill>
            <a:ln cap="flat" cmpd="sng" w="25400">
              <a:solidFill>
                <a:srgbClr val="003B7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2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SMART BUFFER 3</a:t>
              </a:r>
              <a:endPara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90;p25"/>
            <p:cNvSpPr/>
            <p:nvPr/>
          </p:nvSpPr>
          <p:spPr>
            <a:xfrm>
              <a:off x="8305800" y="3429000"/>
              <a:ext cx="152400" cy="533400"/>
            </a:xfrm>
            <a:prstGeom prst="downArrow">
              <a:avLst>
                <a:gd fmla="val 50000" name="adj1"/>
                <a:gd fmla="val 50000" name="adj2"/>
              </a:avLst>
            </a:prstGeom>
            <a:solidFill>
              <a:srgbClr val="E0EAF3"/>
            </a:solidFill>
            <a:ln cap="flat" cmpd="sng" w="25400">
              <a:solidFill>
                <a:srgbClr val="003B7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91;p25"/>
            <p:cNvSpPr/>
            <p:nvPr/>
          </p:nvSpPr>
          <p:spPr>
            <a:xfrm>
              <a:off x="8305800" y="2438400"/>
              <a:ext cx="152400" cy="304800"/>
            </a:xfrm>
            <a:prstGeom prst="downArrow">
              <a:avLst>
                <a:gd fmla="val 50000" name="adj1"/>
                <a:gd fmla="val 50000" name="adj2"/>
              </a:avLst>
            </a:prstGeom>
            <a:solidFill>
              <a:srgbClr val="E0EAF3"/>
            </a:solidFill>
            <a:ln cap="flat" cmpd="sng" w="25400">
              <a:solidFill>
                <a:srgbClr val="003B7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92;p25"/>
            <p:cNvSpPr/>
            <p:nvPr/>
          </p:nvSpPr>
          <p:spPr>
            <a:xfrm>
              <a:off x="1981200" y="2514600"/>
              <a:ext cx="2133600" cy="2819400"/>
            </a:xfrm>
            <a:prstGeom prst="rect">
              <a:avLst/>
            </a:prstGeom>
            <a:solidFill>
              <a:srgbClr val="E0EAF3"/>
            </a:solidFill>
            <a:ln cap="flat" cmpd="sng" w="25400">
              <a:solidFill>
                <a:srgbClr val="003B7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CONTROLLER</a:t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93" name="Google Shape;193;p25"/>
            <p:cNvCxnSpPr>
              <a:stCxn id="194" idx="3"/>
            </p:cNvCxnSpPr>
            <p:nvPr/>
          </p:nvCxnSpPr>
          <p:spPr>
            <a:xfrm flipH="1" rot="10800000">
              <a:off x="4114800" y="6246811"/>
              <a:ext cx="1981200" cy="38100"/>
            </a:xfrm>
            <a:prstGeom prst="straightConnector1">
              <a:avLst/>
            </a:prstGeom>
            <a:noFill/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</p:cxnSp>
        <p:cxnSp>
          <p:nvCxnSpPr>
            <p:cNvPr id="195" name="Google Shape;195;p25"/>
            <p:cNvCxnSpPr/>
            <p:nvPr/>
          </p:nvCxnSpPr>
          <p:spPr>
            <a:xfrm rot="10800000">
              <a:off x="4114800" y="4953000"/>
              <a:ext cx="762000" cy="1588"/>
            </a:xfrm>
            <a:prstGeom prst="straightConnector1">
              <a:avLst/>
            </a:prstGeom>
            <a:noFill/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</p:cxnSp>
        <p:cxnSp>
          <p:nvCxnSpPr>
            <p:cNvPr id="196" name="Google Shape;196;p25"/>
            <p:cNvCxnSpPr/>
            <p:nvPr/>
          </p:nvCxnSpPr>
          <p:spPr>
            <a:xfrm rot="5400000">
              <a:off x="2820194" y="5561806"/>
              <a:ext cx="457200" cy="1588"/>
            </a:xfrm>
            <a:prstGeom prst="straightConnector1">
              <a:avLst/>
            </a:prstGeom>
            <a:noFill/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</p:cxnSp>
        <p:sp>
          <p:nvSpPr>
            <p:cNvPr id="197" name="Google Shape;197;p25"/>
            <p:cNvSpPr/>
            <p:nvPr/>
          </p:nvSpPr>
          <p:spPr>
            <a:xfrm>
              <a:off x="1981200" y="381000"/>
              <a:ext cx="2133600" cy="990600"/>
            </a:xfrm>
            <a:prstGeom prst="rect">
              <a:avLst/>
            </a:prstGeom>
            <a:solidFill>
              <a:srgbClr val="E0EAF3"/>
            </a:solidFill>
            <a:ln cap="flat" cmpd="sng" w="25400">
              <a:solidFill>
                <a:srgbClr val="003B7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ADDRESS</a:t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GENERATOR</a:t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94;p25"/>
            <p:cNvSpPr/>
            <p:nvPr/>
          </p:nvSpPr>
          <p:spPr>
            <a:xfrm>
              <a:off x="1981200" y="5789611"/>
              <a:ext cx="2133600" cy="990600"/>
            </a:xfrm>
            <a:prstGeom prst="rect">
              <a:avLst/>
            </a:prstGeom>
            <a:solidFill>
              <a:srgbClr val="E0EAF3"/>
            </a:solidFill>
            <a:ln cap="flat" cmpd="sng" w="25400">
              <a:solidFill>
                <a:srgbClr val="003B7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ADDRESS</a:t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GENERATOR</a:t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98" name="Google Shape;198;p25"/>
            <p:cNvCxnSpPr/>
            <p:nvPr/>
          </p:nvCxnSpPr>
          <p:spPr>
            <a:xfrm>
              <a:off x="4114800" y="4419600"/>
              <a:ext cx="762000" cy="1588"/>
            </a:xfrm>
            <a:prstGeom prst="straightConnector1">
              <a:avLst/>
            </a:prstGeom>
            <a:noFill/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</p:cxnSp>
        <p:cxnSp>
          <p:nvCxnSpPr>
            <p:cNvPr id="199" name="Google Shape;199;p25"/>
            <p:cNvCxnSpPr/>
            <p:nvPr/>
          </p:nvCxnSpPr>
          <p:spPr>
            <a:xfrm>
              <a:off x="4114800" y="457200"/>
              <a:ext cx="4343400" cy="1588"/>
            </a:xfrm>
            <a:prstGeom prst="straightConnector1">
              <a:avLst/>
            </a:prstGeom>
            <a:noFill/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</p:cxnSp>
        <p:cxnSp>
          <p:nvCxnSpPr>
            <p:cNvPr id="200" name="Google Shape;200;p25"/>
            <p:cNvCxnSpPr>
              <a:stCxn id="180" idx="0"/>
            </p:cNvCxnSpPr>
            <p:nvPr/>
          </p:nvCxnSpPr>
          <p:spPr>
            <a:xfrm flipH="1" rot="10800000">
              <a:off x="5638800" y="457200"/>
              <a:ext cx="1500" cy="228600"/>
            </a:xfrm>
            <a:prstGeom prst="straightConnector1">
              <a:avLst/>
            </a:prstGeom>
            <a:noFill/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</p:cxnSp>
        <p:cxnSp>
          <p:nvCxnSpPr>
            <p:cNvPr id="201" name="Google Shape;201;p25"/>
            <p:cNvCxnSpPr/>
            <p:nvPr/>
          </p:nvCxnSpPr>
          <p:spPr>
            <a:xfrm rot="-5400000">
              <a:off x="6896894" y="570706"/>
              <a:ext cx="228600" cy="1588"/>
            </a:xfrm>
            <a:prstGeom prst="straightConnector1">
              <a:avLst/>
            </a:prstGeom>
            <a:noFill/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</p:cxnSp>
        <p:cxnSp>
          <p:nvCxnSpPr>
            <p:cNvPr id="202" name="Google Shape;202;p25"/>
            <p:cNvCxnSpPr/>
            <p:nvPr/>
          </p:nvCxnSpPr>
          <p:spPr>
            <a:xfrm rot="-5400000">
              <a:off x="8344694" y="570706"/>
              <a:ext cx="228600" cy="1588"/>
            </a:xfrm>
            <a:prstGeom prst="straightConnector1">
              <a:avLst/>
            </a:prstGeom>
            <a:noFill/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</p:cxnSp>
        <p:cxnSp>
          <p:nvCxnSpPr>
            <p:cNvPr id="203" name="Google Shape;203;p25"/>
            <p:cNvCxnSpPr>
              <a:stCxn id="192" idx="0"/>
            </p:cNvCxnSpPr>
            <p:nvPr/>
          </p:nvCxnSpPr>
          <p:spPr>
            <a:xfrm flipH="1" rot="10800000">
              <a:off x="3048000" y="1447800"/>
              <a:ext cx="1500" cy="1066800"/>
            </a:xfrm>
            <a:prstGeom prst="straightConnector1">
              <a:avLst/>
            </a:prstGeom>
            <a:noFill/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</p:cxnSp>
        <p:sp>
          <p:nvSpPr>
            <p:cNvPr id="204" name="Google Shape;204;p25"/>
            <p:cNvSpPr/>
            <p:nvPr/>
          </p:nvSpPr>
          <p:spPr>
            <a:xfrm>
              <a:off x="152400" y="4114800"/>
              <a:ext cx="1447800" cy="1219200"/>
            </a:xfrm>
            <a:prstGeom prst="rect">
              <a:avLst/>
            </a:prstGeom>
            <a:solidFill>
              <a:srgbClr val="E0EAF3"/>
            </a:solidFill>
            <a:ln cap="flat" cmpd="sng" w="25400">
              <a:solidFill>
                <a:srgbClr val="003B7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GLUE LOGIC</a:t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05" name="Google Shape;205;p25"/>
            <p:cNvCxnSpPr/>
            <p:nvPr/>
          </p:nvCxnSpPr>
          <p:spPr>
            <a:xfrm rot="10800000">
              <a:off x="1600200" y="5105400"/>
              <a:ext cx="381000" cy="1588"/>
            </a:xfrm>
            <a:prstGeom prst="straightConnector1">
              <a:avLst/>
            </a:prstGeom>
            <a:noFill/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</p:cxnSp>
        <p:cxnSp>
          <p:nvCxnSpPr>
            <p:cNvPr id="206" name="Google Shape;206;p25"/>
            <p:cNvCxnSpPr/>
            <p:nvPr/>
          </p:nvCxnSpPr>
          <p:spPr>
            <a:xfrm>
              <a:off x="1600200" y="4572000"/>
              <a:ext cx="381000" cy="1588"/>
            </a:xfrm>
            <a:prstGeom prst="straightConnector1">
              <a:avLst/>
            </a:prstGeom>
            <a:noFill/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</p:cxnSp>
        <p:sp>
          <p:nvSpPr>
            <p:cNvPr id="207" name="Google Shape;207;p25"/>
            <p:cNvSpPr/>
            <p:nvPr/>
          </p:nvSpPr>
          <p:spPr>
            <a:xfrm>
              <a:off x="152400" y="2514600"/>
              <a:ext cx="1447800" cy="1219200"/>
            </a:xfrm>
            <a:prstGeom prst="rect">
              <a:avLst/>
            </a:prstGeom>
            <a:solidFill>
              <a:srgbClr val="E0EAF3"/>
            </a:solidFill>
            <a:ln cap="flat" cmpd="sng" w="25400">
              <a:solidFill>
                <a:srgbClr val="003B7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MEMORY MAP</a:t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08" name="Google Shape;208;p25"/>
            <p:cNvCxnSpPr/>
            <p:nvPr/>
          </p:nvCxnSpPr>
          <p:spPr>
            <a:xfrm rot="-5400000">
              <a:off x="342105" y="3923506"/>
              <a:ext cx="381000" cy="1589"/>
            </a:xfrm>
            <a:prstGeom prst="straightConnector1">
              <a:avLst/>
            </a:prstGeom>
            <a:noFill/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</p:cxnSp>
        <p:cxnSp>
          <p:nvCxnSpPr>
            <p:cNvPr id="209" name="Google Shape;209;p25"/>
            <p:cNvCxnSpPr/>
            <p:nvPr/>
          </p:nvCxnSpPr>
          <p:spPr>
            <a:xfrm rot="5400000">
              <a:off x="951706" y="3923506"/>
              <a:ext cx="381000" cy="1589"/>
            </a:xfrm>
            <a:prstGeom prst="straightConnector1">
              <a:avLst/>
            </a:prstGeom>
            <a:noFill/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</p:cxnSp>
        <p:cxnSp>
          <p:nvCxnSpPr>
            <p:cNvPr id="210" name="Google Shape;210;p25"/>
            <p:cNvCxnSpPr/>
            <p:nvPr/>
          </p:nvCxnSpPr>
          <p:spPr>
            <a:xfrm>
              <a:off x="4114800" y="2590800"/>
              <a:ext cx="3962400" cy="1588"/>
            </a:xfrm>
            <a:prstGeom prst="straightConnector1">
              <a:avLst/>
            </a:prstGeom>
            <a:noFill/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</p:cxnSp>
        <p:cxnSp>
          <p:nvCxnSpPr>
            <p:cNvPr id="211" name="Google Shape;211;p25"/>
            <p:cNvCxnSpPr/>
            <p:nvPr/>
          </p:nvCxnSpPr>
          <p:spPr>
            <a:xfrm rot="5400000">
              <a:off x="5219700" y="2705100"/>
              <a:ext cx="228600" cy="1588"/>
            </a:xfrm>
            <a:prstGeom prst="straightConnector1">
              <a:avLst/>
            </a:prstGeom>
            <a:noFill/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</p:cxnSp>
        <p:cxnSp>
          <p:nvCxnSpPr>
            <p:cNvPr id="212" name="Google Shape;212;p25"/>
            <p:cNvCxnSpPr/>
            <p:nvPr/>
          </p:nvCxnSpPr>
          <p:spPr>
            <a:xfrm rot="5400000">
              <a:off x="6668294" y="2704306"/>
              <a:ext cx="228600" cy="1588"/>
            </a:xfrm>
            <a:prstGeom prst="straightConnector1">
              <a:avLst/>
            </a:prstGeom>
            <a:noFill/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</p:cxnSp>
        <p:cxnSp>
          <p:nvCxnSpPr>
            <p:cNvPr id="213" name="Google Shape;213;p25"/>
            <p:cNvCxnSpPr/>
            <p:nvPr/>
          </p:nvCxnSpPr>
          <p:spPr>
            <a:xfrm rot="5400000">
              <a:off x="7963694" y="2704306"/>
              <a:ext cx="228600" cy="1588"/>
            </a:xfrm>
            <a:prstGeom prst="straightConnector1">
              <a:avLst/>
            </a:prstGeom>
            <a:noFill/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</p:cxn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6"/>
          <p:cNvSpPr txBox="1"/>
          <p:nvPr>
            <p:ph type="title"/>
          </p:nvPr>
        </p:nvSpPr>
        <p:spPr>
          <a:xfrm>
            <a:off x="327868" y="819149"/>
            <a:ext cx="8225582" cy="10158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Testing &amp; Demonstration – Software</a:t>
            </a:r>
            <a:endParaRPr/>
          </a:p>
        </p:txBody>
      </p:sp>
      <p:sp>
        <p:nvSpPr>
          <p:cNvPr id="219" name="Google Shape;219;p26"/>
          <p:cNvSpPr txBox="1"/>
          <p:nvPr>
            <p:ph idx="1" type="body"/>
          </p:nvPr>
        </p:nvSpPr>
        <p:spPr>
          <a:xfrm>
            <a:off x="327868" y="1704502"/>
            <a:ext cx="8225582" cy="37310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-US"/>
              <a:t>A set of popular test images were used to compare the results of the MATLAB function and the C++ code</a:t>
            </a:r>
            <a:endParaRPr/>
          </a:p>
          <a:p>
            <a:pPr indent="-228600" lvl="0" marL="2286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ts val="1800"/>
              <a:buChar char="■"/>
            </a:pPr>
            <a:r>
              <a:rPr lang="en-US"/>
              <a:t>In the final presentation, results from the MATLAB function will be used for visual comparison with the hardware results</a:t>
            </a:r>
            <a:endParaRPr/>
          </a:p>
          <a:p>
            <a:pPr indent="-228600" lvl="0" marL="2286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ts val="1800"/>
              <a:buChar char="■"/>
            </a:pPr>
            <a:r>
              <a:rPr lang="en-US"/>
              <a:t>Whereas, results from the C++ code will be used to compare the speedup with the hardware implementation</a:t>
            </a:r>
            <a:endParaRPr/>
          </a:p>
        </p:txBody>
      </p:sp>
      <p:sp>
        <p:nvSpPr>
          <p:cNvPr id="220" name="Google Shape;220;p26"/>
          <p:cNvSpPr txBox="1"/>
          <p:nvPr>
            <p:ph idx="12" type="sldNum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7"/>
          <p:cNvSpPr txBox="1"/>
          <p:nvPr>
            <p:ph type="title"/>
          </p:nvPr>
        </p:nvSpPr>
        <p:spPr>
          <a:xfrm>
            <a:off x="459209" y="770699"/>
            <a:ext cx="8225582" cy="10158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Results – MATLAB</a:t>
            </a:r>
            <a:endParaRPr/>
          </a:p>
        </p:txBody>
      </p:sp>
      <p:pic>
        <p:nvPicPr>
          <p:cNvPr descr="A person wearing a hat&#10;&#10;Description automatically generated" id="226" name="Google Shape;226;p27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6037" y="1786569"/>
            <a:ext cx="3568506" cy="3568506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27"/>
          <p:cNvSpPr txBox="1"/>
          <p:nvPr>
            <p:ph idx="12" type="sldNum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A person wearing a hat&#10;&#10;Description automatically generated" id="228" name="Google Shape;228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09459" y="1786570"/>
            <a:ext cx="3568505" cy="3568505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27"/>
          <p:cNvSpPr txBox="1"/>
          <p:nvPr/>
        </p:nvSpPr>
        <p:spPr>
          <a:xfrm>
            <a:off x="1481461" y="5440970"/>
            <a:ext cx="1937657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Original Image (128X128)</a:t>
            </a:r>
            <a:endParaRPr b="0" i="0" sz="1800" u="none" cap="none" strike="noStrike">
              <a:solidFill>
                <a:schemeClr val="dk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230" name="Google Shape;230;p27"/>
          <p:cNvSpPr txBox="1"/>
          <p:nvPr/>
        </p:nvSpPr>
        <p:spPr>
          <a:xfrm>
            <a:off x="5253467" y="5440969"/>
            <a:ext cx="2880487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Output Image - medfilt2()  (128X128)</a:t>
            </a:r>
            <a:endParaRPr b="0" i="0" sz="1800" u="none" cap="none" strike="noStrike">
              <a:solidFill>
                <a:schemeClr val="dk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8"/>
          <p:cNvSpPr txBox="1"/>
          <p:nvPr>
            <p:ph type="title"/>
          </p:nvPr>
        </p:nvSpPr>
        <p:spPr>
          <a:xfrm>
            <a:off x="327868" y="819149"/>
            <a:ext cx="8225582" cy="10158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Results – C++</a:t>
            </a:r>
            <a:endParaRPr/>
          </a:p>
        </p:txBody>
      </p:sp>
      <p:pic>
        <p:nvPicPr>
          <p:cNvPr descr="A person wearing a hat&#10;&#10;Description automatically generated" id="236" name="Google Shape;236;p28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8651" y="1835020"/>
            <a:ext cx="3730625" cy="3730625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28"/>
          <p:cNvSpPr txBox="1"/>
          <p:nvPr>
            <p:ph idx="12" type="sldNum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8" name="Google Shape;238;p28"/>
          <p:cNvSpPr txBox="1"/>
          <p:nvPr/>
        </p:nvSpPr>
        <p:spPr>
          <a:xfrm>
            <a:off x="1525134" y="5602453"/>
            <a:ext cx="1937657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Original Image (128X128)</a:t>
            </a:r>
            <a:endParaRPr b="0" i="0" sz="1800" u="none" cap="none" strike="noStrike">
              <a:solidFill>
                <a:schemeClr val="dk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239" name="Google Shape;239;p28"/>
          <p:cNvSpPr txBox="1"/>
          <p:nvPr/>
        </p:nvSpPr>
        <p:spPr>
          <a:xfrm>
            <a:off x="5457485" y="5637831"/>
            <a:ext cx="2385105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Output Image -  C++ (126X126)</a:t>
            </a:r>
            <a:endParaRPr b="0" i="0" sz="1800" u="none" cap="none" strike="noStrike">
              <a:solidFill>
                <a:schemeClr val="dk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pic>
        <p:nvPicPr>
          <p:cNvPr descr="A person wearing a hat&#10;&#10;Description automatically generated" id="240" name="Google Shape;240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84724" y="1835020"/>
            <a:ext cx="3730625" cy="3730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9"/>
          <p:cNvSpPr txBox="1"/>
          <p:nvPr>
            <p:ph type="title"/>
          </p:nvPr>
        </p:nvSpPr>
        <p:spPr>
          <a:xfrm>
            <a:off x="327868" y="819149"/>
            <a:ext cx="8225582" cy="10158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Salt &amp; Pepper Noise</a:t>
            </a:r>
            <a:endParaRPr/>
          </a:p>
        </p:txBody>
      </p:sp>
      <p:sp>
        <p:nvSpPr>
          <p:cNvPr id="247" name="Google Shape;247;p29"/>
          <p:cNvSpPr txBox="1"/>
          <p:nvPr>
            <p:ph idx="1" type="body"/>
          </p:nvPr>
        </p:nvSpPr>
        <p:spPr>
          <a:xfrm>
            <a:off x="459209" y="1563483"/>
            <a:ext cx="8225582" cy="37310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-US"/>
              <a:t>The median filter is said to be most efficient in removing salt &amp; pepper noise from images</a:t>
            </a:r>
            <a:endParaRPr/>
          </a:p>
          <a:p>
            <a:pPr indent="-228600" lvl="0" marL="2286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ts val="1800"/>
              <a:buChar char="■"/>
            </a:pPr>
            <a:r>
              <a:rPr lang="en-US"/>
              <a:t>So we created noisy images by adding salt &amp; pepper noise to original images using MATLAB</a:t>
            </a:r>
            <a:endParaRPr/>
          </a:p>
        </p:txBody>
      </p:sp>
      <p:sp>
        <p:nvSpPr>
          <p:cNvPr id="248" name="Google Shape;248;p29"/>
          <p:cNvSpPr txBox="1"/>
          <p:nvPr>
            <p:ph idx="12" type="sldNum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0"/>
          <p:cNvSpPr txBox="1"/>
          <p:nvPr>
            <p:ph type="title"/>
          </p:nvPr>
        </p:nvSpPr>
        <p:spPr>
          <a:xfrm>
            <a:off x="289768" y="919699"/>
            <a:ext cx="8225582" cy="10158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Results – MATLAB </a:t>
            </a:r>
            <a:endParaRPr/>
          </a:p>
        </p:txBody>
      </p:sp>
      <p:pic>
        <p:nvPicPr>
          <p:cNvPr descr="A picture containing photo, indoor, white&#10;&#10;Description automatically generated" id="254" name="Google Shape;254;p30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5821" y="1804942"/>
            <a:ext cx="3721805" cy="3730625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30"/>
          <p:cNvSpPr txBox="1"/>
          <p:nvPr>
            <p:ph idx="12" type="sldNum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A black and white photo of a person&#10;&#10;Description automatically generated" id="256" name="Google Shape;256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46376" y="1804941"/>
            <a:ext cx="3713069" cy="3730625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30"/>
          <p:cNvSpPr txBox="1"/>
          <p:nvPr/>
        </p:nvSpPr>
        <p:spPr>
          <a:xfrm>
            <a:off x="1080613" y="5535566"/>
            <a:ext cx="2712220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Input Image – Salt &amp; Pepper Noise (128X128)</a:t>
            </a:r>
            <a:endParaRPr b="0" i="0" sz="1800" u="none" cap="none" strike="noStrike">
              <a:solidFill>
                <a:schemeClr val="dk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258" name="Google Shape;258;p30"/>
          <p:cNvSpPr txBox="1"/>
          <p:nvPr/>
        </p:nvSpPr>
        <p:spPr>
          <a:xfrm>
            <a:off x="5142833" y="5535566"/>
            <a:ext cx="3120153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Output Image - medfilt2()  (128X128)</a:t>
            </a:r>
            <a:endParaRPr b="0" i="0" sz="1800" u="none" cap="none" strike="noStrike">
              <a:solidFill>
                <a:schemeClr val="dk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3"/>
          <p:cNvSpPr txBox="1"/>
          <p:nvPr>
            <p:ph type="title"/>
          </p:nvPr>
        </p:nvSpPr>
        <p:spPr>
          <a:xfrm>
            <a:off x="327868" y="701611"/>
            <a:ext cx="8225582" cy="10158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Project Description : </a:t>
            </a:r>
            <a:endParaRPr/>
          </a:p>
        </p:txBody>
      </p:sp>
      <p:sp>
        <p:nvSpPr>
          <p:cNvPr id="76" name="Google Shape;76;p13"/>
          <p:cNvSpPr txBox="1"/>
          <p:nvPr>
            <p:ph idx="1" type="body"/>
          </p:nvPr>
        </p:nvSpPr>
        <p:spPr>
          <a:xfrm>
            <a:off x="289768" y="1209546"/>
            <a:ext cx="8225582" cy="37310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4325" lvl="0" marL="4572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ts val="1350"/>
              <a:buChar char="■"/>
            </a:pPr>
            <a:r>
              <a:rPr lang="en-US"/>
              <a:t>The Median Filter is a nonlinear digital filtering technique for removal of noise from images. </a:t>
            </a:r>
            <a:endParaRPr/>
          </a:p>
          <a:p>
            <a:pPr indent="-314325" lvl="0" marL="4572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ts val="1350"/>
              <a:buChar char="■"/>
            </a:pPr>
            <a:r>
              <a:rPr lang="en-US"/>
              <a:t>It works particularly well for certain types of random noises like the salt and pepper noise. </a:t>
            </a:r>
            <a:endParaRPr/>
          </a:p>
          <a:p>
            <a:pPr indent="-314325" lvl="0" marL="4572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ts val="1350"/>
              <a:buChar char="■"/>
            </a:pPr>
            <a:r>
              <a:rPr lang="en-US"/>
              <a:t>This method is often used as a preprocessing step for edge detection algorithms. It is advantageous as this method better preserves the edges in certain instances. </a:t>
            </a:r>
            <a:endParaRPr/>
          </a:p>
          <a:p>
            <a:pPr indent="-314325" lvl="0" marL="4572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ts val="1350"/>
              <a:buChar char="■"/>
            </a:pPr>
            <a:r>
              <a:rPr lang="en-US"/>
              <a:t>The amazon web services cloud platform is compatible with existing FPGA algorithms hence makes it a versatile open source platform for accelerated computing. </a:t>
            </a:r>
            <a:endParaRPr/>
          </a:p>
          <a:p>
            <a:pPr indent="0" lvl="0" marL="142875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ts val="1350"/>
              <a:buNone/>
            </a:pPr>
            <a:br>
              <a:rPr lang="en-US"/>
            </a:br>
            <a:endParaRPr/>
          </a:p>
        </p:txBody>
      </p:sp>
      <p:sp>
        <p:nvSpPr>
          <p:cNvPr id="77" name="Google Shape;77;p13"/>
          <p:cNvSpPr txBox="1"/>
          <p:nvPr>
            <p:ph idx="12" type="sldNum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1"/>
          <p:cNvSpPr txBox="1"/>
          <p:nvPr>
            <p:ph type="title"/>
          </p:nvPr>
        </p:nvSpPr>
        <p:spPr>
          <a:xfrm>
            <a:off x="289768" y="919699"/>
            <a:ext cx="8225582" cy="10158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Results – C++ </a:t>
            </a:r>
            <a:endParaRPr/>
          </a:p>
        </p:txBody>
      </p:sp>
      <p:sp>
        <p:nvSpPr>
          <p:cNvPr id="264" name="Google Shape;264;p31"/>
          <p:cNvSpPr txBox="1"/>
          <p:nvPr>
            <p:ph idx="12" type="sldNum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A picture containing photo, indoor, white&#10;&#10;Description automatically generated" id="265" name="Google Shape;265;p31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8650" y="1759630"/>
            <a:ext cx="3721805" cy="3730625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31"/>
          <p:cNvSpPr txBox="1"/>
          <p:nvPr/>
        </p:nvSpPr>
        <p:spPr>
          <a:xfrm>
            <a:off x="1133442" y="5490255"/>
            <a:ext cx="2712220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Input Image – Salt &amp; Pepper Noise (128X128)</a:t>
            </a:r>
            <a:endParaRPr b="0" i="0" sz="1800" u="none" cap="none" strike="noStrike">
              <a:solidFill>
                <a:schemeClr val="dk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267" name="Google Shape;267;p31"/>
          <p:cNvSpPr/>
          <p:nvPr/>
        </p:nvSpPr>
        <p:spPr>
          <a:xfrm>
            <a:off x="5136927" y="5490255"/>
            <a:ext cx="2999885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Output Image -  C++ (126X126)</a:t>
            </a:r>
            <a:endParaRPr b="0" i="0" sz="1800" u="none" cap="none" strike="noStrike">
              <a:solidFill>
                <a:schemeClr val="dk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pic>
        <p:nvPicPr>
          <p:cNvPr descr="A black and white photo of a person&#10;&#10;Description automatically generated" id="268" name="Google Shape;268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93565" y="1759629"/>
            <a:ext cx="3721785" cy="3730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2"/>
          <p:cNvSpPr txBox="1"/>
          <p:nvPr>
            <p:ph idx="12" type="sldNum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A person wearing a hat&#10;&#10;Description automatically generated" id="274" name="Google Shape;274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35289" y="1155891"/>
            <a:ext cx="2654109" cy="265410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photo of a person&#10;&#10;Description automatically generated" id="275" name="Google Shape;275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47779" y="3884803"/>
            <a:ext cx="2641619" cy="2654109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32"/>
          <p:cNvSpPr/>
          <p:nvPr/>
        </p:nvSpPr>
        <p:spPr>
          <a:xfrm>
            <a:off x="1362400" y="711756"/>
            <a:ext cx="299988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MATLAB Output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32"/>
          <p:cNvSpPr/>
          <p:nvPr/>
        </p:nvSpPr>
        <p:spPr>
          <a:xfrm>
            <a:off x="5319375" y="711755"/>
            <a:ext cx="299988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C++ Output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32"/>
          <p:cNvSpPr/>
          <p:nvPr/>
        </p:nvSpPr>
        <p:spPr>
          <a:xfrm>
            <a:off x="-282625" y="2298279"/>
            <a:ext cx="210053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Without Noise</a:t>
            </a:r>
            <a:endParaRPr b="0" i="0" sz="1800" u="none" cap="none" strike="noStrike">
              <a:solidFill>
                <a:schemeClr val="dk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279" name="Google Shape;279;p32"/>
          <p:cNvSpPr/>
          <p:nvPr/>
        </p:nvSpPr>
        <p:spPr>
          <a:xfrm>
            <a:off x="-282625" y="5027191"/>
            <a:ext cx="210054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With Noise</a:t>
            </a:r>
            <a:endParaRPr b="0" i="0" sz="1800" u="none" cap="none" strike="noStrike">
              <a:solidFill>
                <a:schemeClr val="dk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pic>
        <p:nvPicPr>
          <p:cNvPr descr="A black and white photo of a person&#10;&#10;Description automatically generated" id="280" name="Google Shape;280;p3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95409" y="3884804"/>
            <a:ext cx="2647819" cy="265410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erson wearing a hat&#10;&#10;Description automatically generated" id="281" name="Google Shape;281;p3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495409" y="1155891"/>
            <a:ext cx="2654109" cy="26541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3"/>
          <p:cNvSpPr txBox="1"/>
          <p:nvPr>
            <p:ph type="title"/>
          </p:nvPr>
        </p:nvSpPr>
        <p:spPr>
          <a:xfrm>
            <a:off x="190600" y="722752"/>
            <a:ext cx="3372732" cy="9798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Dataset Used </a:t>
            </a:r>
            <a:endParaRPr/>
          </a:p>
        </p:txBody>
      </p:sp>
      <p:sp>
        <p:nvSpPr>
          <p:cNvPr id="287" name="Google Shape;287;p33"/>
          <p:cNvSpPr txBox="1"/>
          <p:nvPr>
            <p:ph idx="12" type="sldNum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A close up of a monkey with its mouth open&#10;&#10;Description automatically generated" id="288" name="Google Shape;288;p33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43949" y="3631103"/>
            <a:ext cx="2631533" cy="244843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outdoor, person, object, sky&#10;&#10;Description automatically generated" id="289" name="Google Shape;289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48695" y="861162"/>
            <a:ext cx="2631533" cy="263153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erson wearing a hat&#10;&#10;Description automatically generated" id="290" name="Google Shape;290;p3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256233" y="861161"/>
            <a:ext cx="2631533" cy="263153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group of people on a boat in a large body of water&#10;&#10;Description automatically generated" id="291" name="Google Shape;291;p3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207582" y="3631103"/>
            <a:ext cx="3672646" cy="24484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4"/>
          <p:cNvSpPr txBox="1"/>
          <p:nvPr>
            <p:ph type="title"/>
          </p:nvPr>
        </p:nvSpPr>
        <p:spPr>
          <a:xfrm>
            <a:off x="227843" y="619124"/>
            <a:ext cx="82257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Testing &amp; Demonstration – AWS</a:t>
            </a:r>
            <a:endParaRPr/>
          </a:p>
        </p:txBody>
      </p:sp>
      <p:sp>
        <p:nvSpPr>
          <p:cNvPr id="297" name="Google Shape;297;p34"/>
          <p:cNvSpPr txBox="1"/>
          <p:nvPr>
            <p:ph idx="12" type="sldNum"/>
          </p:nvPr>
        </p:nvSpPr>
        <p:spPr>
          <a:xfrm>
            <a:off x="64579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98" name="Google Shape;29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125" y="1220687"/>
            <a:ext cx="8665743" cy="4416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5"/>
          <p:cNvSpPr txBox="1"/>
          <p:nvPr>
            <p:ph type="title"/>
          </p:nvPr>
        </p:nvSpPr>
        <p:spPr>
          <a:xfrm>
            <a:off x="227843" y="619124"/>
            <a:ext cx="82257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Testing &amp; Demonstration – AWS</a:t>
            </a:r>
            <a:endParaRPr/>
          </a:p>
        </p:txBody>
      </p:sp>
      <p:sp>
        <p:nvSpPr>
          <p:cNvPr id="304" name="Google Shape;304;p35"/>
          <p:cNvSpPr txBox="1"/>
          <p:nvPr>
            <p:ph idx="12" type="sldNum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05" name="Google Shape;30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1588" y="1174775"/>
            <a:ext cx="7660824" cy="486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6"/>
          <p:cNvSpPr txBox="1"/>
          <p:nvPr>
            <p:ph type="title"/>
          </p:nvPr>
        </p:nvSpPr>
        <p:spPr>
          <a:xfrm>
            <a:off x="227843" y="619124"/>
            <a:ext cx="82257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Testing &amp; Demonstration – AWS</a:t>
            </a:r>
            <a:endParaRPr/>
          </a:p>
        </p:txBody>
      </p:sp>
      <p:sp>
        <p:nvSpPr>
          <p:cNvPr id="311" name="Google Shape;311;p36"/>
          <p:cNvSpPr txBox="1"/>
          <p:nvPr>
            <p:ph idx="12" type="sldNum"/>
          </p:nvPr>
        </p:nvSpPr>
        <p:spPr>
          <a:xfrm>
            <a:off x="64579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12" name="Google Shape;31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250" y="1421337"/>
            <a:ext cx="5308851" cy="4015325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36"/>
          <p:cNvSpPr txBox="1"/>
          <p:nvPr/>
        </p:nvSpPr>
        <p:spPr>
          <a:xfrm>
            <a:off x="5984625" y="1849650"/>
            <a:ext cx="26022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529B"/>
                </a:solidFill>
                <a:latin typeface="Cambria"/>
                <a:ea typeface="Cambria"/>
                <a:cs typeface="Cambria"/>
                <a:sym typeface="Cambria"/>
              </a:rPr>
              <a:t>C</a:t>
            </a:r>
            <a:r>
              <a:rPr lang="en-US" sz="2400">
                <a:solidFill>
                  <a:srgbClr val="00529B"/>
                </a:solidFill>
                <a:latin typeface="Cambria"/>
                <a:ea typeface="Cambria"/>
                <a:cs typeface="Cambria"/>
                <a:sym typeface="Cambria"/>
              </a:rPr>
              <a:t>onnected to the RDP Client where the instance is running Centos 7 and the FPGA Developer AMI.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7"/>
          <p:cNvSpPr txBox="1"/>
          <p:nvPr>
            <p:ph type="title"/>
          </p:nvPr>
        </p:nvSpPr>
        <p:spPr>
          <a:xfrm>
            <a:off x="227843" y="619124"/>
            <a:ext cx="82257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Testing &amp; Demonstration – AWS</a:t>
            </a:r>
            <a:endParaRPr/>
          </a:p>
        </p:txBody>
      </p:sp>
      <p:sp>
        <p:nvSpPr>
          <p:cNvPr id="319" name="Google Shape;319;p37"/>
          <p:cNvSpPr txBox="1"/>
          <p:nvPr>
            <p:ph idx="12" type="sldNum"/>
          </p:nvPr>
        </p:nvSpPr>
        <p:spPr>
          <a:xfrm>
            <a:off x="64579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20" name="Google Shape;32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2525" y="1268250"/>
            <a:ext cx="7578951" cy="4801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38"/>
          <p:cNvSpPr txBox="1"/>
          <p:nvPr>
            <p:ph type="title"/>
          </p:nvPr>
        </p:nvSpPr>
        <p:spPr>
          <a:xfrm>
            <a:off x="327868" y="739318"/>
            <a:ext cx="8225582" cy="10158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Future Work </a:t>
            </a:r>
            <a:endParaRPr/>
          </a:p>
        </p:txBody>
      </p:sp>
      <p:sp>
        <p:nvSpPr>
          <p:cNvPr id="327" name="Google Shape;327;p38"/>
          <p:cNvSpPr txBox="1"/>
          <p:nvPr>
            <p:ph idx="1" type="body"/>
          </p:nvPr>
        </p:nvSpPr>
        <p:spPr>
          <a:xfrm>
            <a:off x="327868" y="1371778"/>
            <a:ext cx="8225582" cy="37310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4325" lvl="0" marL="4572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ts val="1350"/>
              <a:buChar char="■"/>
            </a:pPr>
            <a:r>
              <a:rPr lang="en-US"/>
              <a:t>Hardware Implementation, debugging &amp; Testing</a:t>
            </a:r>
            <a:endParaRPr/>
          </a:p>
          <a:p>
            <a:pPr indent="-314325" lvl="0" marL="4572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ts val="1350"/>
              <a:buChar char="■"/>
            </a:pPr>
            <a:r>
              <a:rPr lang="en-US"/>
              <a:t>AWS implementation of Median Filter</a:t>
            </a:r>
            <a:endParaRPr/>
          </a:p>
          <a:p>
            <a:pPr indent="-314325" lvl="0" marL="4572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ts val="1350"/>
              <a:buChar char="■"/>
            </a:pPr>
            <a:r>
              <a:rPr lang="en-US"/>
              <a:t>Timing speedup comparison between software(C++) and hardware (FPGA) implementation. </a:t>
            </a:r>
            <a:endParaRPr/>
          </a:p>
          <a:p>
            <a:pPr indent="-314325" lvl="0" marL="4572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ts val="1350"/>
              <a:buChar char="■"/>
            </a:pPr>
            <a:r>
              <a:rPr lang="en-US"/>
              <a:t>Comparison of Images obtained from software (MATLAB) and Hardware (FPGA) implementations. </a:t>
            </a:r>
            <a:endParaRPr/>
          </a:p>
          <a:p>
            <a:pPr indent="-314325" lvl="0" marL="4572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ts val="1350"/>
              <a:buChar char="■"/>
            </a:pPr>
            <a:r>
              <a:rPr lang="en-US"/>
              <a:t>Analysis of results. </a:t>
            </a:r>
            <a:endParaRPr/>
          </a:p>
          <a:p>
            <a:pPr indent="-314325" lvl="0" marL="4572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ts val="1350"/>
              <a:buChar char="■"/>
            </a:pPr>
            <a:r>
              <a:rPr lang="en-US"/>
              <a:t>Report writing &amp; Presentation  </a:t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ts val="1350"/>
              <a:buNone/>
            </a:pPr>
            <a:r>
              <a:t/>
            </a:r>
            <a:endParaRPr/>
          </a:p>
        </p:txBody>
      </p:sp>
      <p:sp>
        <p:nvSpPr>
          <p:cNvPr id="328" name="Google Shape;328;p38"/>
          <p:cNvSpPr txBox="1"/>
          <p:nvPr>
            <p:ph idx="12" type="sldNum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4"/>
          <p:cNvSpPr txBox="1"/>
          <p:nvPr>
            <p:ph type="title"/>
          </p:nvPr>
        </p:nvSpPr>
        <p:spPr>
          <a:xfrm>
            <a:off x="327868" y="819149"/>
            <a:ext cx="8225582" cy="10158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Software Algorithm – MATLAB </a:t>
            </a:r>
            <a:endParaRPr/>
          </a:p>
        </p:txBody>
      </p:sp>
      <p:sp>
        <p:nvSpPr>
          <p:cNvPr id="83" name="Google Shape;83;p14"/>
          <p:cNvSpPr txBox="1"/>
          <p:nvPr>
            <p:ph idx="1" type="body"/>
          </p:nvPr>
        </p:nvSpPr>
        <p:spPr>
          <a:xfrm>
            <a:off x="327868" y="2307817"/>
            <a:ext cx="8225582" cy="37310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-US" sz="2400"/>
              <a:t>Medfilt2() – 2D Median Filtering</a:t>
            </a:r>
            <a:endParaRPr/>
          </a:p>
          <a:p>
            <a:pPr indent="0" lvl="1" marL="22860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-US" sz="2400"/>
              <a:t>J = medfilt2(I) </a:t>
            </a:r>
            <a:endParaRPr/>
          </a:p>
          <a:p>
            <a:pPr indent="0" lvl="1" marL="22860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-US" sz="2400"/>
              <a:t>performs median filtering of the image I in two dimensions. </a:t>
            </a:r>
            <a:endParaRPr/>
          </a:p>
          <a:p>
            <a:pPr indent="-228600" lvl="0" marL="2286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ts val="1800"/>
              <a:buChar char="■"/>
            </a:pPr>
            <a:r>
              <a:rPr lang="en-US" sz="2400"/>
              <a:t>Each output pixel contains the median value in a 3-by-3 neighborhood in the input image.</a:t>
            </a:r>
            <a:endParaRPr/>
          </a:p>
          <a:p>
            <a:pPr indent="-114300" lvl="0" marL="2286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400"/>
          </a:p>
        </p:txBody>
      </p:sp>
      <p:sp>
        <p:nvSpPr>
          <p:cNvPr id="84" name="Google Shape;84;p14"/>
          <p:cNvSpPr txBox="1"/>
          <p:nvPr>
            <p:ph idx="12" type="sldNum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5"/>
          <p:cNvSpPr txBox="1"/>
          <p:nvPr>
            <p:ph type="title"/>
          </p:nvPr>
        </p:nvSpPr>
        <p:spPr>
          <a:xfrm>
            <a:off x="327868" y="711038"/>
            <a:ext cx="82257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Software Algorithm – C++ </a:t>
            </a:r>
            <a:endParaRPr/>
          </a:p>
        </p:txBody>
      </p:sp>
      <p:sp>
        <p:nvSpPr>
          <p:cNvPr id="90" name="Google Shape;90;p15"/>
          <p:cNvSpPr txBox="1"/>
          <p:nvPr>
            <p:ph idx="1" type="body"/>
          </p:nvPr>
        </p:nvSpPr>
        <p:spPr>
          <a:xfrm>
            <a:off x="327875" y="1653550"/>
            <a:ext cx="4687200" cy="47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EDB184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■</a:t>
            </a:r>
            <a:r>
              <a:rPr lang="en-US">
                <a:solidFill>
                  <a:srgbClr val="00529B"/>
                </a:solidFill>
              </a:rPr>
              <a:t>Input image of size 128x128 was used</a:t>
            </a:r>
            <a:endParaRPr>
              <a:solidFill>
                <a:srgbClr val="00529B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EDB184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■</a:t>
            </a:r>
            <a:r>
              <a:rPr lang="en-US">
                <a:solidFill>
                  <a:srgbClr val="00529B"/>
                </a:solidFill>
              </a:rPr>
              <a:t>A 3x3 window was obtained at each pixel</a:t>
            </a:r>
            <a:endParaRPr>
              <a:solidFill>
                <a:srgbClr val="00529B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EDB184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■</a:t>
            </a:r>
            <a:r>
              <a:rPr lang="en-US">
                <a:solidFill>
                  <a:srgbClr val="00529B"/>
                </a:solidFill>
              </a:rPr>
              <a:t>Selection sort algorithm was used to arrange the window in ascending order</a:t>
            </a:r>
            <a:endParaRPr>
              <a:solidFill>
                <a:srgbClr val="00529B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EDB184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■</a:t>
            </a:r>
            <a:r>
              <a:rPr lang="en-US">
                <a:solidFill>
                  <a:srgbClr val="00529B"/>
                </a:solidFill>
              </a:rPr>
              <a:t>Border pixels are not considered, hence the output image  is of size 126x126</a:t>
            </a:r>
            <a:endParaRPr>
              <a:solidFill>
                <a:srgbClr val="00529B"/>
              </a:solidFill>
            </a:endParaRPr>
          </a:p>
          <a:p>
            <a:pPr indent="-11430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91" name="Google Shape;91;p15"/>
          <p:cNvSpPr txBox="1"/>
          <p:nvPr>
            <p:ph idx="12" type="sldNum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92" name="Google Shape;9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5250" y="1192350"/>
            <a:ext cx="3817225" cy="521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6"/>
          <p:cNvSpPr txBox="1"/>
          <p:nvPr>
            <p:ph type="title"/>
          </p:nvPr>
        </p:nvSpPr>
        <p:spPr>
          <a:xfrm>
            <a:off x="327868" y="711038"/>
            <a:ext cx="8225582" cy="10158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Hardware Algorithm</a:t>
            </a:r>
            <a:endParaRPr/>
          </a:p>
        </p:txBody>
      </p:sp>
      <p:sp>
        <p:nvSpPr>
          <p:cNvPr id="98" name="Google Shape;98;p16"/>
          <p:cNvSpPr txBox="1"/>
          <p:nvPr>
            <p:ph idx="12" type="sldNum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https://lh5.googleusercontent.com/ogKeeA6hv2NLBik9JBEkedhOFa7EamqYyaZZSJE5PhahqPysJXYgjs5CNIgfl86L96MmMjUaUj6KQ-eE6SKHmBn2JGSnNvYeL49VnvpuQuN5clhXdovyqJzMz3OdxVKN94p_GoZxL_Q" id="99" name="Google Shape;99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4428" y="1334775"/>
            <a:ext cx="1497932" cy="164598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lh5.googleusercontent.com/kUAY2MIAriWzVkTgX4pkn6UCTZMnh099LpKBgy5E8hZILjJmLxdIUnllpZaiiu80MxWWjC1IFX-mCnSt-rFkPv9h_aOaIXTpyh79UxFneUVgU42S6Sr_I_uQwaRWa7HW-f66qnTA_A0" id="100" name="Google Shape;100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46343" y="2997689"/>
            <a:ext cx="1476017" cy="164598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lh3.googleusercontent.com/limUhDvtcndVdgWAG4IZlPRi1FUVdvo-zaaXYcHDunTIsspzFBpHX302N7yrUFvCsux0Z3UTdcS7JUTLVyDUyNafh_mxsKq86UCHSUOF_3J02rokGJYph7Qu7kxgWalF1vvIpBGRsWw" id="101" name="Google Shape;101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01399" y="4773556"/>
            <a:ext cx="1424053" cy="1645983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6"/>
          <p:cNvSpPr txBox="1"/>
          <p:nvPr/>
        </p:nvSpPr>
        <p:spPr>
          <a:xfrm>
            <a:off x="2882067" y="1900633"/>
            <a:ext cx="1359668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Vertical Sort 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16"/>
          <p:cNvSpPr txBox="1"/>
          <p:nvPr/>
        </p:nvSpPr>
        <p:spPr>
          <a:xfrm>
            <a:off x="2829613" y="3666791"/>
            <a:ext cx="1598515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Horizontal Sort 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16"/>
          <p:cNvSpPr txBox="1"/>
          <p:nvPr/>
        </p:nvSpPr>
        <p:spPr>
          <a:xfrm>
            <a:off x="2802718" y="5442658"/>
            <a:ext cx="1483098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Diagonal Sort 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6"/>
          <p:cNvSpPr txBox="1"/>
          <p:nvPr>
            <p:ph idx="1" type="body"/>
          </p:nvPr>
        </p:nvSpPr>
        <p:spPr>
          <a:xfrm>
            <a:off x="5034280" y="1566545"/>
            <a:ext cx="3307080" cy="49206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4325" lvl="0" marL="4572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ts val="1350"/>
              <a:buChar char="■"/>
            </a:pPr>
            <a:r>
              <a:rPr lang="en-US"/>
              <a:t>Sort the pixels vertically with triple sorters</a:t>
            </a:r>
            <a:endParaRPr/>
          </a:p>
          <a:p>
            <a:pPr indent="-314325" lvl="0" marL="4572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ts val="1350"/>
              <a:buChar char="■"/>
            </a:pPr>
            <a:r>
              <a:rPr lang="en-US"/>
              <a:t>Sort the pixels horizontally</a:t>
            </a:r>
            <a:endParaRPr/>
          </a:p>
          <a:p>
            <a:pPr indent="-314325" lvl="0" marL="4572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ts val="1350"/>
              <a:buChar char="■"/>
            </a:pPr>
            <a:r>
              <a:rPr lang="en-US"/>
              <a:t>Sort accross the diagonal in the middle</a:t>
            </a:r>
            <a:endParaRPr/>
          </a:p>
          <a:p>
            <a:pPr indent="-314325" lvl="0" marL="4572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ts val="1350"/>
              <a:buChar char="■"/>
            </a:pPr>
            <a:r>
              <a:rPr lang="en-US"/>
              <a:t>The center of the square is the median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/>
          <p:nvPr>
            <p:ph idx="12" type="sldNum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12" name="Google Shape;112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03636" y="1419477"/>
            <a:ext cx="6665708" cy="2257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77051" y="3903893"/>
            <a:ext cx="4989897" cy="1998483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7"/>
          <p:cNvSpPr txBox="1"/>
          <p:nvPr>
            <p:ph type="title"/>
          </p:nvPr>
        </p:nvSpPr>
        <p:spPr>
          <a:xfrm>
            <a:off x="327868" y="711038"/>
            <a:ext cx="8225582" cy="10158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Hardware Algorithm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8"/>
          <p:cNvSpPr txBox="1"/>
          <p:nvPr>
            <p:ph idx="12" type="sldNum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1" name="Google Shape;121;p18"/>
          <p:cNvSpPr txBox="1"/>
          <p:nvPr>
            <p:ph type="title"/>
          </p:nvPr>
        </p:nvSpPr>
        <p:spPr>
          <a:xfrm>
            <a:off x="327868" y="711038"/>
            <a:ext cx="8225582" cy="10158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Datapath Details : </a:t>
            </a:r>
            <a:endParaRPr/>
          </a:p>
        </p:txBody>
      </p:sp>
      <p:sp>
        <p:nvSpPr>
          <p:cNvPr id="122" name="Google Shape;122;p18"/>
          <p:cNvSpPr txBox="1"/>
          <p:nvPr>
            <p:ph idx="1" type="body"/>
          </p:nvPr>
        </p:nvSpPr>
        <p:spPr>
          <a:xfrm>
            <a:off x="327868" y="1563483"/>
            <a:ext cx="8225582" cy="37310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4325" lvl="0" marL="4572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ts val="1350"/>
              <a:buChar char="■"/>
            </a:pPr>
            <a:r>
              <a:rPr lang="en-US"/>
              <a:t>First stage: 3*triple sorter in parallel, sort vertically</a:t>
            </a:r>
            <a:endParaRPr/>
          </a:p>
          <a:p>
            <a:pPr indent="-314325" lvl="0" marL="4572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ts val="1350"/>
              <a:buChar char="■"/>
            </a:pPr>
            <a:r>
              <a:rPr lang="en-US"/>
              <a:t>Second stage: 3*triple sorter in parallel, sort horizontally</a:t>
            </a:r>
            <a:endParaRPr/>
          </a:p>
          <a:p>
            <a:pPr indent="-314325" lvl="0" marL="4572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ts val="1350"/>
              <a:buChar char="■"/>
            </a:pPr>
            <a:r>
              <a:rPr lang="en-US"/>
              <a:t>Third stage: 1*triple sorter to sort diagonally</a:t>
            </a:r>
            <a:endParaRPr/>
          </a:p>
          <a:p>
            <a:pPr indent="-314325" lvl="0" marL="4572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ts val="1350"/>
              <a:buChar char="■"/>
            </a:pPr>
            <a:r>
              <a:rPr lang="en-US"/>
              <a:t>Latency: 3 stages*3 cycles per stage = 9 cycles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9"/>
          <p:cNvSpPr txBox="1"/>
          <p:nvPr>
            <p:ph idx="1" type="body"/>
          </p:nvPr>
        </p:nvSpPr>
        <p:spPr>
          <a:xfrm>
            <a:off x="405968" y="134032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en-US"/>
              <a:t>Datapath:</a:t>
            </a:r>
            <a:endParaRPr/>
          </a:p>
        </p:txBody>
      </p:sp>
      <p:pic>
        <p:nvPicPr>
          <p:cNvPr id="128" name="Google Shape;128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3623" y="1896602"/>
            <a:ext cx="8125289" cy="4438209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9"/>
          <p:cNvSpPr txBox="1"/>
          <p:nvPr>
            <p:ph type="title"/>
          </p:nvPr>
        </p:nvSpPr>
        <p:spPr>
          <a:xfrm>
            <a:off x="311700" y="753623"/>
            <a:ext cx="85206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Design and Implementation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0"/>
          <p:cNvSpPr txBox="1"/>
          <p:nvPr>
            <p:ph type="title"/>
          </p:nvPr>
        </p:nvSpPr>
        <p:spPr>
          <a:xfrm>
            <a:off x="311700" y="769362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Design and Implementation</a:t>
            </a:r>
            <a:endParaRPr/>
          </a:p>
        </p:txBody>
      </p:sp>
      <p:sp>
        <p:nvSpPr>
          <p:cNvPr id="135" name="Google Shape;135;p20"/>
          <p:cNvSpPr txBox="1"/>
          <p:nvPr>
            <p:ph idx="1" type="body"/>
          </p:nvPr>
        </p:nvSpPr>
        <p:spPr>
          <a:xfrm>
            <a:off x="311700" y="200972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en-US"/>
              <a:t>Datapath:</a:t>
            </a:r>
            <a:endParaRPr/>
          </a:p>
        </p:txBody>
      </p:sp>
      <p:pic>
        <p:nvPicPr>
          <p:cNvPr id="136" name="Google Shape;136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5849" y="2446750"/>
            <a:ext cx="8832301" cy="2542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NE Theme Slide Deck">
  <a:themeElements>
    <a:clrScheme name="Custom 7">
      <a:dk1>
        <a:srgbClr val="000000"/>
      </a:dk1>
      <a:lt1>
        <a:srgbClr val="FFFFFF"/>
      </a:lt1>
      <a:dk2>
        <a:srgbClr val="000C3E"/>
      </a:dk2>
      <a:lt2>
        <a:srgbClr val="6C9AC3"/>
      </a:lt2>
      <a:accent1>
        <a:srgbClr val="00529B"/>
      </a:accent1>
      <a:accent2>
        <a:srgbClr val="00529B"/>
      </a:accent2>
      <a:accent3>
        <a:srgbClr val="E17F35"/>
      </a:accent3>
      <a:accent4>
        <a:srgbClr val="FF462C"/>
      </a:accent4>
      <a:accent5>
        <a:srgbClr val="FF462C"/>
      </a:accent5>
      <a:accent6>
        <a:srgbClr val="6C9AC3"/>
      </a:accent6>
      <a:hlink>
        <a:srgbClr val="FF462C"/>
      </a:hlink>
      <a:folHlink>
        <a:srgbClr val="FF7F3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